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4"/>
  </p:notesMasterIdLst>
  <p:sldIdLst>
    <p:sldId id="347" r:id="rId2"/>
    <p:sldId id="412" r:id="rId3"/>
    <p:sldId id="355" r:id="rId4"/>
    <p:sldId id="374" r:id="rId5"/>
    <p:sldId id="377" r:id="rId6"/>
    <p:sldId id="378" r:id="rId7"/>
    <p:sldId id="422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90" r:id="rId18"/>
    <p:sldId id="391" r:id="rId19"/>
    <p:sldId id="392" r:id="rId20"/>
    <p:sldId id="393" r:id="rId21"/>
    <p:sldId id="415" r:id="rId22"/>
    <p:sldId id="397" r:id="rId23"/>
    <p:sldId id="420" r:id="rId24"/>
    <p:sldId id="402" r:id="rId25"/>
    <p:sldId id="403" r:id="rId26"/>
    <p:sldId id="425" r:id="rId27"/>
    <p:sldId id="408" r:id="rId28"/>
    <p:sldId id="411" r:id="rId29"/>
    <p:sldId id="429" r:id="rId30"/>
    <p:sldId id="410" r:id="rId31"/>
    <p:sldId id="370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DKVXBWEn5H3qXUdcUx9TQ==" hashData="C9IcN2FFA6RZLMMub454pFEzk6gs9IaYVZF34LOaDYNvmc98RBPBenvy2DDgdnhlbbq1bScmD22aGJjgXVPLYw=="/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D1"/>
    <a:srgbClr val="FF0000"/>
    <a:srgbClr val="066FA8"/>
    <a:srgbClr val="07608A"/>
    <a:srgbClr val="FFC000"/>
    <a:srgbClr val="ED7D31"/>
    <a:srgbClr val="BBBBBB"/>
    <a:srgbClr val="5A7FC3"/>
    <a:srgbClr val="1D77CB"/>
    <a:srgbClr val="02A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7" autoAdjust="0"/>
    <p:restoredTop sz="91860" autoAdjust="0"/>
  </p:normalViewPr>
  <p:slideViewPr>
    <p:cSldViewPr snapToGrid="0">
      <p:cViewPr varScale="1">
        <p:scale>
          <a:sx n="68" d="100"/>
          <a:sy n="68" d="100"/>
        </p:scale>
        <p:origin x="510" y="7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27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19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A681E-2F14-427A-A7EF-528494FDC8CB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463DA-7685-4FCE-83DE-A8EF4FF09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2FE57-C182-4262-83CF-BD689335172C}" type="datetimeFigureOut">
              <a:rPr lang="id-ID"/>
              <a:pPr>
                <a:defRPr/>
              </a:pPr>
              <a:t>26/08/2016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AFB5-3CD9-4FD7-BB59-BDBE6A245BBD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86821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3D6C-7401-4F3A-B6C6-3096328B2F66}" type="datetimeFigureOut">
              <a:rPr lang="id-ID"/>
              <a:pPr>
                <a:defRPr/>
              </a:pPr>
              <a:t>26/08/2016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A9640-31DE-420E-8CB0-EBBFAC5C1EE5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70272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64E64-4485-46D2-95F4-9FE4FC1901F2}" type="datetimeFigureOut">
              <a:rPr lang="id-ID"/>
              <a:pPr>
                <a:defRPr/>
              </a:pPr>
              <a:t>26/08/2016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6EA64-D020-477B-9325-1F0CC9244907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4866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95363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4848226"/>
            <a:ext cx="75311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8AD5-4B2C-4F80-8CB6-465EFD08995C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E7C2-47FB-4A65-AE67-755D7B36C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6BFF7-D068-46F6-B279-E00FF78054C0}" type="datetimeFigureOut">
              <a:rPr lang="id-ID"/>
              <a:pPr>
                <a:defRPr/>
              </a:pPr>
              <a:t>26/08/2016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28A36-7103-4D9A-A525-65E406BDD3A1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876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2B51-8DA6-45EB-A50F-B338BF621F44}" type="datetimeFigureOut">
              <a:rPr lang="id-ID"/>
              <a:pPr>
                <a:defRPr/>
              </a:pPr>
              <a:t>26/08/2016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66486-BE4A-49A0-AA24-58D917280AC5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94874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83ED-ECA8-4BF9-B0F7-5B1782F760BC}" type="datetimeFigureOut">
              <a:rPr lang="id-ID"/>
              <a:pPr>
                <a:defRPr/>
              </a:pPr>
              <a:t>26/08/2016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DEBFF-0B61-41E6-9FF9-468D901BF1E5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29088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8608-C8E3-43B4-BA6B-59294F7D6DEC}" type="datetimeFigureOut">
              <a:rPr lang="id-ID"/>
              <a:pPr>
                <a:defRPr/>
              </a:pPr>
              <a:t>26/08/2016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C1729-8779-41DB-87D9-AF1C5831A9ED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76817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FF2B-2E08-48D1-BEE4-CBFDA1FEA071}" type="datetimeFigureOut">
              <a:rPr lang="id-ID"/>
              <a:pPr>
                <a:defRPr/>
              </a:pPr>
              <a:t>26/08/2016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477D-6877-4E76-A17D-A418EE388F4C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17558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0A32-2888-407A-85A5-63560EC656E3}" type="datetimeFigureOut">
              <a:rPr lang="id-ID"/>
              <a:pPr>
                <a:defRPr/>
              </a:pPr>
              <a:t>26/08/2016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6AB3-6E23-4C1B-8EC2-511D5466A5A3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11634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3993-25F6-4AFD-9115-FFDA0CD9BA7D}" type="datetimeFigureOut">
              <a:rPr lang="id-ID"/>
              <a:pPr>
                <a:defRPr/>
              </a:pPr>
              <a:t>26/08/2016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E000-105A-43DF-A6EC-D6DC14CB56DF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34068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BFE62-0637-4BC9-93AE-ADF5F0573369}" type="datetimeFigureOut">
              <a:rPr lang="id-ID"/>
              <a:pPr>
                <a:defRPr/>
              </a:pPr>
              <a:t>26/08/2016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339D1-E87D-41B6-9B5C-E5F7F7366099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598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BA39B6-7466-436C-A937-F92502683D72}" type="datetimeFigureOut">
              <a:rPr lang="id-ID"/>
              <a:pPr>
                <a:defRPr/>
              </a:pPr>
              <a:t>26/08/2016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2A0457C-57C5-43DC-85D7-C935B56934DA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08791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8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4.png"/><Relationship Id="rId7" Type="http://schemas.openxmlformats.org/officeDocument/2006/relationships/image" Target="../media/image8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83.png"/><Relationship Id="rId4" Type="http://schemas.openxmlformats.org/officeDocument/2006/relationships/image" Target="../media/image35.png"/><Relationship Id="rId9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2.wdp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r="9270"/>
          <a:stretch>
            <a:fillRect/>
          </a:stretch>
        </p:blipFill>
        <p:spPr bwMode="auto">
          <a:xfrm>
            <a:off x="-95250" y="-71438"/>
            <a:ext cx="9363075" cy="694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1" y="-145255"/>
            <a:ext cx="9363075" cy="7022306"/>
          </a:xfrm>
          <a:prstGeom prst="rect">
            <a:avLst/>
          </a:prstGeom>
        </p:spPr>
      </p:pic>
      <p:pic>
        <p:nvPicPr>
          <p:cNvPr id="4099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90525"/>
            <a:ext cx="660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275" y="592744"/>
            <a:ext cx="32921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55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2" y="2216402"/>
            <a:ext cx="3771421" cy="571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30625" t="85583" r="48438" b="11049"/>
          <a:stretch/>
        </p:blipFill>
        <p:spPr>
          <a:xfrm>
            <a:off x="1604963" y="6024563"/>
            <a:ext cx="2552700" cy="2571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31991" y="1574173"/>
            <a:ext cx="278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 panose="020B0603020202020204" pitchFamily="34" charset="0"/>
              </a:rPr>
              <a:t>BAYAR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0172" y="2147972"/>
            <a:ext cx="4034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rebuchet MS" panose="020B0603020202020204" pitchFamily="34" charset="0"/>
              </a:rPr>
              <a:t>UANG TEBUSAN</a:t>
            </a:r>
          </a:p>
        </p:txBody>
      </p:sp>
      <p:pic>
        <p:nvPicPr>
          <p:cNvPr id="19" name="Picture 2" descr="C:\Documents and Settings\810580675\My Documents\ebilll-comp.png"/>
          <p:cNvPicPr>
            <a:picLocks noChangeAspect="1" noChangeArrowheads="1"/>
          </p:cNvPicPr>
          <p:nvPr/>
        </p:nvPicPr>
        <p:blipFill rotWithShape="1">
          <a:blip r:embed="rId4" cstate="print"/>
          <a:srcRect t="19716" b="18443"/>
          <a:stretch/>
        </p:blipFill>
        <p:spPr bwMode="auto">
          <a:xfrm>
            <a:off x="3420375" y="2962275"/>
            <a:ext cx="3639046" cy="3062288"/>
          </a:xfrm>
          <a:prstGeom prst="rect">
            <a:avLst/>
          </a:prstGeom>
          <a:noFill/>
        </p:spPr>
      </p:pic>
      <p:pic>
        <p:nvPicPr>
          <p:cNvPr id="20" name="Picture 4" descr="C:\Documents and Settings\810580675\My Documents\ebilll-hp.png"/>
          <p:cNvPicPr>
            <a:picLocks noChangeAspect="1" noChangeArrowheads="1"/>
          </p:cNvPicPr>
          <p:nvPr/>
        </p:nvPicPr>
        <p:blipFill>
          <a:blip r:embed="rId5" cstate="print"/>
          <a:srcRect b="26316"/>
          <a:stretch>
            <a:fillRect/>
          </a:stretch>
        </p:blipFill>
        <p:spPr bwMode="auto">
          <a:xfrm>
            <a:off x="6925575" y="3890963"/>
            <a:ext cx="1818688" cy="2133600"/>
          </a:xfrm>
          <a:prstGeom prst="rect">
            <a:avLst/>
          </a:prstGeom>
          <a:noFill/>
        </p:spPr>
      </p:pic>
      <p:pic>
        <p:nvPicPr>
          <p:cNvPr id="21" name="Picture 2" descr="C:\Documents and Settings\810580675\Desktop\ICON BUATAN SENDIRI\meisn at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1973" y="1287161"/>
            <a:ext cx="2258741" cy="473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066225" y="97807"/>
            <a:ext cx="4077488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CARA: 2.TEBUS</a:t>
            </a:r>
            <a:endParaRPr lang="id-ID" sz="2800" b="1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966478" y="104383"/>
            <a:ext cx="15824" cy="476189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60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50">
        <p:fade/>
      </p:transition>
    </mc:Choice>
    <mc:Fallback xmlns="">
      <p:transition spd="med" advTm="3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448"/>
            <a:ext cx="9144000" cy="22444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116" y="2784313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rebuchet MS" panose="020B0603020202020204" pitchFamily="34" charset="0"/>
              </a:rPr>
              <a:t>TARIF</a:t>
            </a:r>
            <a:endParaRPr lang="id-ID" b="1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5191" y="2784313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rebuchet MS" panose="020B0603020202020204" pitchFamily="34" charset="0"/>
              </a:rPr>
              <a:t>X</a:t>
            </a:r>
            <a:endParaRPr lang="id-ID" sz="2400" dirty="0"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2507" y="2784313"/>
            <a:ext cx="466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rebuchet MS" panose="020B0603020202020204" pitchFamily="34" charset="0"/>
              </a:rPr>
              <a:t>HARTA BERSIH</a:t>
            </a:r>
            <a:endParaRPr lang="id-ID" sz="2400" b="1" dirty="0">
              <a:latin typeface="Trebuchet MS" panose="020B0603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51192" y="97807"/>
            <a:ext cx="5252465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 HITUNG UANG TEBUSAN</a:t>
            </a:r>
            <a:endParaRPr lang="id-ID" sz="2800" b="1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963507" y="104383"/>
            <a:ext cx="15824" cy="476189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61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56">
        <p:fade/>
      </p:transition>
    </mc:Choice>
    <mc:Fallback xmlns="">
      <p:transition spd="med" advTm="2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nip and Round Single Corner Rectangle 26"/>
          <p:cNvSpPr/>
          <p:nvPr/>
        </p:nvSpPr>
        <p:spPr>
          <a:xfrm>
            <a:off x="1555842" y="3018133"/>
            <a:ext cx="7198856" cy="1178637"/>
          </a:xfrm>
          <a:prstGeom prst="snip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1842445" y="1400958"/>
            <a:ext cx="6912253" cy="873456"/>
          </a:xfrm>
          <a:prstGeom prst="snip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8" y="1078647"/>
            <a:ext cx="1741665" cy="12449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72" y="1398625"/>
            <a:ext cx="447428" cy="506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3310" y="1951003"/>
            <a:ext cx="1339695" cy="6468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8" y="2006357"/>
            <a:ext cx="476683" cy="454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2349" y="1516471"/>
            <a:ext cx="498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HARTA TAMBAHAN</a:t>
            </a:r>
            <a:endParaRPr lang="id-ID" sz="3600" b="1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11640" y="3067347"/>
            <a:ext cx="1541364" cy="1241428"/>
            <a:chOff x="878436" y="2525354"/>
            <a:chExt cx="1511176" cy="1064007"/>
          </a:xfrm>
        </p:grpSpPr>
        <p:grpSp>
          <p:nvGrpSpPr>
            <p:cNvPr id="18" name="Group 17"/>
            <p:cNvGrpSpPr/>
            <p:nvPr/>
          </p:nvGrpSpPr>
          <p:grpSpPr>
            <a:xfrm>
              <a:off x="878436" y="2525354"/>
              <a:ext cx="839177" cy="1064007"/>
              <a:chOff x="5349045" y="3157232"/>
              <a:chExt cx="510442" cy="67261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376179" y="3157232"/>
                <a:ext cx="483308" cy="63291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349045" y="3196925"/>
                <a:ext cx="483308" cy="6329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878436" y="2677676"/>
              <a:ext cx="1511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UTANG</a:t>
              </a:r>
              <a:endParaRPr lang="id-ID" dirty="0"/>
            </a:p>
          </p:txBody>
        </p:sp>
        <p:sp>
          <p:nvSpPr>
            <p:cNvPr id="9" name="7-Point Star 8"/>
            <p:cNvSpPr/>
            <p:nvPr/>
          </p:nvSpPr>
          <p:spPr>
            <a:xfrm>
              <a:off x="889961" y="3112577"/>
              <a:ext cx="444570" cy="358977"/>
            </a:xfrm>
            <a:prstGeom prst="star7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053716" y="3025962"/>
              <a:ext cx="46118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299731" y="3162474"/>
            <a:ext cx="645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UTANG TERKAIT PEROLEHAN </a:t>
            </a:r>
            <a:r>
              <a:rPr lang="en-US" sz="2400" b="1" dirty="0" smtClean="0"/>
              <a:t>HARTA TAMBAHAN</a:t>
            </a:r>
            <a:endParaRPr lang="id-ID" sz="2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3611821" y="2309726"/>
            <a:ext cx="1858686" cy="568213"/>
            <a:chOff x="3611821" y="2560149"/>
            <a:chExt cx="1858686" cy="568213"/>
          </a:xfrm>
        </p:grpSpPr>
        <p:sp>
          <p:nvSpPr>
            <p:cNvPr id="2" name="Rectangle 1"/>
            <p:cNvSpPr/>
            <p:nvPr/>
          </p:nvSpPr>
          <p:spPr>
            <a:xfrm rot="20236054">
              <a:off x="3611821" y="2560149"/>
              <a:ext cx="1691518" cy="5682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TextBox 2"/>
            <p:cNvSpPr txBox="1"/>
            <p:nvPr/>
          </p:nvSpPr>
          <p:spPr>
            <a:xfrm rot="20143662">
              <a:off x="3644302" y="2581580"/>
              <a:ext cx="1826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DIKURANGI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366283" y="3724691"/>
            <a:ext cx="27889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01128" y="3736780"/>
            <a:ext cx="628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belum</a:t>
            </a:r>
            <a:r>
              <a:rPr lang="en-US" sz="2400" b="1" dirty="0"/>
              <a:t> </a:t>
            </a:r>
            <a:r>
              <a:rPr lang="en-US" sz="2400" b="1" dirty="0" err="1"/>
              <a:t>dilaporkan</a:t>
            </a:r>
            <a:r>
              <a:rPr lang="en-US" sz="2400" b="1" dirty="0"/>
              <a:t> di SPT </a:t>
            </a:r>
            <a:r>
              <a:rPr lang="en-US" sz="2400" b="1" dirty="0" err="1"/>
              <a:t>PPh</a:t>
            </a:r>
            <a:r>
              <a:rPr lang="en-US" sz="2400" b="1" dirty="0"/>
              <a:t> </a:t>
            </a:r>
            <a:r>
              <a:rPr lang="en-US" sz="2400" b="1" dirty="0" err="1"/>
              <a:t>terakhir</a:t>
            </a:r>
            <a:endParaRPr lang="id-ID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966557" y="5124109"/>
            <a:ext cx="3332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HARTA BERSIH</a:t>
            </a:r>
            <a:endParaRPr lang="id-ID" sz="4000" b="1" dirty="0"/>
          </a:p>
        </p:txBody>
      </p:sp>
      <p:sp>
        <p:nvSpPr>
          <p:cNvPr id="30" name="Flowchart: Alternate Process 29"/>
          <p:cNvSpPr/>
          <p:nvPr/>
        </p:nvSpPr>
        <p:spPr>
          <a:xfrm>
            <a:off x="2774733" y="5123037"/>
            <a:ext cx="3817242" cy="708958"/>
          </a:xfrm>
          <a:prstGeom prst="flowChartAlternateProcess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57404" y="4264542"/>
            <a:ext cx="0" cy="75740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4051192" y="97807"/>
            <a:ext cx="5252465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 HITUNG HARTA BERSIH</a:t>
            </a:r>
            <a:endParaRPr lang="id-ID" sz="2800" b="1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3963507" y="104383"/>
            <a:ext cx="15824" cy="476189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2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56">
        <p:fade/>
      </p:transition>
    </mc:Choice>
    <mc:Fallback xmlns="">
      <p:transition spd="med" advTm="2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" grpId="0" animBg="1"/>
      <p:bldP spid="8" grpId="0"/>
      <p:bldP spid="28" grpId="0"/>
      <p:bldP spid="31" grpId="0"/>
      <p:bldP spid="29" grpId="0"/>
      <p:bldP spid="30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owchart: Alternate Process 38"/>
          <p:cNvSpPr/>
          <p:nvPr/>
        </p:nvSpPr>
        <p:spPr>
          <a:xfrm>
            <a:off x="1601289" y="4482270"/>
            <a:ext cx="6712406" cy="1149273"/>
          </a:xfrm>
          <a:prstGeom prst="flowChartAlternateProcess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Flowchart: Alternate Process 35"/>
          <p:cNvSpPr/>
          <p:nvPr/>
        </p:nvSpPr>
        <p:spPr>
          <a:xfrm>
            <a:off x="1589765" y="2813376"/>
            <a:ext cx="6712406" cy="1240256"/>
          </a:xfrm>
          <a:prstGeom prst="flowChartAlternateProcess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Flowchart: Alternate Process 34"/>
          <p:cNvSpPr/>
          <p:nvPr/>
        </p:nvSpPr>
        <p:spPr>
          <a:xfrm>
            <a:off x="1589765" y="1348985"/>
            <a:ext cx="6712406" cy="1035753"/>
          </a:xfrm>
          <a:prstGeom prst="flowChartAlternateProcess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03" y="860082"/>
            <a:ext cx="943285" cy="7755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4" y="2190885"/>
            <a:ext cx="1741665" cy="1244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129" y="3047643"/>
            <a:ext cx="1339695" cy="6468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09" y="1388053"/>
            <a:ext cx="953147" cy="908531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4051192" y="97807"/>
            <a:ext cx="5252465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 HITUNG HARTA BERSIH</a:t>
            </a:r>
            <a:endParaRPr lang="id-ID" sz="2800" b="1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3963507" y="104383"/>
            <a:ext cx="15824" cy="476189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75646" y="747318"/>
            <a:ext cx="988966" cy="1120156"/>
            <a:chOff x="375646" y="747318"/>
            <a:chExt cx="988966" cy="112015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46" y="747318"/>
              <a:ext cx="988966" cy="1120156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704850" y="1191987"/>
              <a:ext cx="310596" cy="495300"/>
            </a:xfrm>
            <a:prstGeom prst="ellipse">
              <a:avLst/>
            </a:prstGeom>
            <a:solidFill>
              <a:srgbClr val="90C6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6527" y="1197489"/>
              <a:ext cx="6489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RP</a:t>
              </a:r>
              <a:endParaRPr lang="id-ID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095176" y="1461482"/>
            <a:ext cx="5671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rebuchet MS" panose="020B0603020202020204" pitchFamily="34" charset="0"/>
              </a:rPr>
              <a:t>HARTA BERUPA KAS DILAPORKAN SESUAI NILAI NOMINAL</a:t>
            </a:r>
            <a:endParaRPr lang="id-ID" sz="2400" b="1" dirty="0">
              <a:latin typeface="Trebuchet MS" panose="020B0603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95176" y="2853302"/>
            <a:ext cx="6032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rebuchet MS" panose="020B0603020202020204" pitchFamily="34" charset="0"/>
              </a:rPr>
              <a:t>HARTA SELAIN KAS DILAPORKAN SESUAI HARGA WAJAR MENURUT PERHITUNGAN WAJIB PAJAK SENDIRI</a:t>
            </a:r>
            <a:endParaRPr lang="id-ID" sz="2400" b="1" dirty="0">
              <a:latin typeface="Trebuchet MS" panose="020B0603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6688" y="4053631"/>
            <a:ext cx="1171686" cy="111795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TextBox 37"/>
          <p:cNvSpPr txBox="1"/>
          <p:nvPr/>
        </p:nvSpPr>
        <p:spPr>
          <a:xfrm>
            <a:off x="734654" y="4247973"/>
            <a:ext cx="1220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RP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09824" y="4571417"/>
            <a:ext cx="6032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rebuchet MS" panose="020B0603020202020204" pitchFamily="34" charset="0"/>
              </a:rPr>
              <a:t>JIKA DALAM MATA UANG ASING, HARUS DIRUPIAHKAN DENGAN KURS MENTERI KEUANGAN PADA AKHIR TAHUN PAJAK TERAKHIR</a:t>
            </a:r>
            <a:endParaRPr lang="id-ID" sz="20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56">
        <p:fade/>
      </p:transition>
    </mc:Choice>
    <mc:Fallback xmlns="">
      <p:transition spd="med" advTm="2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5" grpId="0" animBg="1"/>
      <p:bldP spid="32" grpId="0"/>
      <p:bldP spid="6" grpId="0"/>
      <p:bldP spid="37" grpId="0"/>
      <p:bldP spid="16" grpId="0" animBg="1"/>
      <p:bldP spid="38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owchart: Alternate Process 38"/>
          <p:cNvSpPr/>
          <p:nvPr/>
        </p:nvSpPr>
        <p:spPr>
          <a:xfrm>
            <a:off x="3611606" y="4148393"/>
            <a:ext cx="5379374" cy="1099699"/>
          </a:xfrm>
          <a:prstGeom prst="flowChartAlternateProcess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051192" y="97807"/>
            <a:ext cx="5252465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 HITUNG HARTA BERSIH</a:t>
            </a:r>
            <a:endParaRPr lang="id-ID" sz="2800" b="1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3963507" y="104383"/>
            <a:ext cx="15824" cy="476189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218380" y="4142841"/>
            <a:ext cx="1171686" cy="1117951"/>
          </a:xfrm>
          <a:prstGeom prst="ellipse">
            <a:avLst/>
          </a:prstGeom>
          <a:solidFill>
            <a:srgbClr val="FF0000"/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TextBox 37"/>
          <p:cNvSpPr txBox="1"/>
          <p:nvPr/>
        </p:nvSpPr>
        <p:spPr>
          <a:xfrm>
            <a:off x="3302531" y="4381787"/>
            <a:ext cx="122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50%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22901" y="4320231"/>
            <a:ext cx="4137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DARI HARTA TAMBAHAN UNTUK WP ORANG PRIBADI</a:t>
            </a:r>
            <a:endParaRPr lang="id-ID" sz="2400" dirty="0">
              <a:latin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952"/>
            <a:ext cx="5537200" cy="968652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1369264"/>
            <a:ext cx="5537200" cy="561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UTANG TERKAIT PEROLEHAN HARTA DAPAT DIKURANGKAN PALING BANYAK:</a:t>
            </a:r>
            <a:endParaRPr lang="id-ID" sz="24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921919" y="2600066"/>
            <a:ext cx="5379374" cy="1082933"/>
          </a:xfrm>
          <a:prstGeom prst="flowChartAlternateProcess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21"/>
          <p:cNvSpPr/>
          <p:nvPr/>
        </p:nvSpPr>
        <p:spPr>
          <a:xfrm>
            <a:off x="528693" y="2594514"/>
            <a:ext cx="1171686" cy="11179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TextBox 22"/>
          <p:cNvSpPr txBox="1"/>
          <p:nvPr/>
        </p:nvSpPr>
        <p:spPr>
          <a:xfrm>
            <a:off x="612844" y="2833460"/>
            <a:ext cx="122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75%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3214" y="2733804"/>
            <a:ext cx="4137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DARI HARTA TAMBAHAN UNTUK WP BADAN</a:t>
            </a:r>
            <a:endParaRPr lang="id-ID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56">
        <p:fade/>
      </p:transition>
    </mc:Choice>
    <mc:Fallback xmlns="">
      <p:transition spd="med" advTm="2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2" grpId="0"/>
      <p:bldP spid="16" grpId="0" animBg="1"/>
      <p:bldP spid="38" grpId="0"/>
      <p:bldP spid="40" grpId="0"/>
      <p:bldP spid="20" grpId="0"/>
      <p:bldP spid="21" grpId="0" animBg="1"/>
      <p:bldP spid="22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96200" y="250828"/>
            <a:ext cx="14478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rebuchet MS" panose="020B0603020202020204" pitchFamily="34" charset="0"/>
              </a:rPr>
              <a:t>TARIF</a:t>
            </a:r>
            <a:endParaRPr lang="id-ID" b="1" dirty="0">
              <a:latin typeface="Trebuchet MS" panose="020B0603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78057" y="247652"/>
            <a:ext cx="9740" cy="434519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553269" y="183540"/>
            <a:ext cx="5810993" cy="830997"/>
            <a:chOff x="553269" y="183540"/>
            <a:chExt cx="5810993" cy="83099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832" y="578993"/>
              <a:ext cx="1437694" cy="39659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53269" y="183540"/>
              <a:ext cx="58109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PENGUNGKAPAN HARTA YANG BERADA</a:t>
              </a:r>
            </a:p>
            <a:p>
              <a:pPr algn="ctr"/>
              <a:r>
                <a:rPr lang="en-US" sz="2400" b="1" dirty="0"/>
                <a:t>DI DALAM  </a:t>
              </a:r>
              <a:r>
                <a:rPr lang="en-US" sz="2400" dirty="0"/>
                <a:t>WILAYAH NKRI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24700" r="28275" b="18774"/>
          <a:stretch/>
        </p:blipFill>
        <p:spPr>
          <a:xfrm>
            <a:off x="6062031" y="1398007"/>
            <a:ext cx="1435208" cy="14977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1" t="26032" r="27685" b="20287"/>
          <a:stretch/>
        </p:blipFill>
        <p:spPr>
          <a:xfrm>
            <a:off x="683725" y="1479433"/>
            <a:ext cx="1418615" cy="14137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1" t="24534" r="26185" b="21911"/>
          <a:stretch/>
        </p:blipFill>
        <p:spPr>
          <a:xfrm>
            <a:off x="3408773" y="1436004"/>
            <a:ext cx="1402398" cy="1394137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231945" y="165291"/>
            <a:ext cx="6696364" cy="905863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Arc 1"/>
          <p:cNvSpPr/>
          <p:nvPr/>
        </p:nvSpPr>
        <p:spPr>
          <a:xfrm rot="2700604">
            <a:off x="612231" y="1366959"/>
            <a:ext cx="1571094" cy="1594662"/>
          </a:xfrm>
          <a:prstGeom prst="arc">
            <a:avLst>
              <a:gd name="adj1" fmla="val 12294"/>
              <a:gd name="adj2" fmla="val 10474342"/>
            </a:avLst>
          </a:prstGeom>
          <a:ln w="38100">
            <a:solidFill>
              <a:srgbClr val="1D77C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23900" y="2594552"/>
            <a:ext cx="7621" cy="1989354"/>
          </a:xfrm>
          <a:prstGeom prst="line">
            <a:avLst/>
          </a:prstGeom>
          <a:ln w="38100">
            <a:solidFill>
              <a:srgbClr val="1D7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044683" y="3967923"/>
            <a:ext cx="2181843" cy="1204968"/>
          </a:xfrm>
          <a:prstGeom prst="roundRect">
            <a:avLst/>
          </a:prstGeom>
          <a:noFill/>
          <a:ln w="38100">
            <a:solidFill>
              <a:srgbClr val="1D7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4" name="Straight Connector 33"/>
          <p:cNvCxnSpPr>
            <a:endCxn id="9" idx="1"/>
          </p:cNvCxnSpPr>
          <p:nvPr/>
        </p:nvCxnSpPr>
        <p:spPr>
          <a:xfrm>
            <a:off x="718456" y="4567644"/>
            <a:ext cx="326227" cy="2763"/>
          </a:xfrm>
          <a:prstGeom prst="line">
            <a:avLst/>
          </a:prstGeom>
          <a:ln w="38100">
            <a:solidFill>
              <a:srgbClr val="1D7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93728" y="4297680"/>
            <a:ext cx="230084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SEJAK UU BERLAKU</a:t>
            </a:r>
          </a:p>
          <a:p>
            <a:pPr algn="ctr"/>
            <a:r>
              <a:rPr lang="en-US" sz="1700" b="1" dirty="0"/>
              <a:t>S.D. AKHIR BULAN</a:t>
            </a:r>
          </a:p>
          <a:p>
            <a:pPr algn="ctr"/>
            <a:r>
              <a:rPr lang="en-US" sz="1700" b="1" dirty="0"/>
              <a:t>KE-3</a:t>
            </a:r>
            <a:endParaRPr lang="id-ID" sz="1700" b="1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044683" y="4323806"/>
            <a:ext cx="2164007" cy="0"/>
          </a:xfrm>
          <a:prstGeom prst="line">
            <a:avLst/>
          </a:prstGeom>
          <a:ln w="28575">
            <a:solidFill>
              <a:srgbClr val="1D7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64232" y="3953210"/>
            <a:ext cx="2300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D77CB"/>
                </a:solidFill>
              </a:rPr>
              <a:t>PERIODE I</a:t>
            </a:r>
            <a:endParaRPr lang="id-ID" sz="2000" b="1" dirty="0">
              <a:solidFill>
                <a:srgbClr val="1D77CB"/>
              </a:solidFill>
            </a:endParaRPr>
          </a:p>
        </p:txBody>
      </p:sp>
      <p:sp>
        <p:nvSpPr>
          <p:cNvPr id="71" name="Arc 70"/>
          <p:cNvSpPr/>
          <p:nvPr/>
        </p:nvSpPr>
        <p:spPr>
          <a:xfrm rot="2700604">
            <a:off x="3295019" y="1366959"/>
            <a:ext cx="1571094" cy="1594662"/>
          </a:xfrm>
          <a:prstGeom prst="arc">
            <a:avLst>
              <a:gd name="adj1" fmla="val 12294"/>
              <a:gd name="adj2" fmla="val 10474342"/>
            </a:avLst>
          </a:prstGeom>
          <a:ln w="38100">
            <a:solidFill>
              <a:srgbClr val="E4861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3406688" y="2594552"/>
            <a:ext cx="7621" cy="1989354"/>
          </a:xfrm>
          <a:prstGeom prst="line">
            <a:avLst/>
          </a:prstGeom>
          <a:ln w="38100">
            <a:solidFill>
              <a:srgbClr val="E486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3727471" y="3967923"/>
            <a:ext cx="2181843" cy="1204968"/>
          </a:xfrm>
          <a:prstGeom prst="roundRect">
            <a:avLst/>
          </a:prstGeom>
          <a:noFill/>
          <a:ln w="38100">
            <a:solidFill>
              <a:srgbClr val="E486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4" name="Straight Connector 73"/>
          <p:cNvCxnSpPr>
            <a:endCxn id="73" idx="1"/>
          </p:cNvCxnSpPr>
          <p:nvPr/>
        </p:nvCxnSpPr>
        <p:spPr>
          <a:xfrm>
            <a:off x="3401244" y="4567644"/>
            <a:ext cx="326227" cy="2763"/>
          </a:xfrm>
          <a:prstGeom prst="line">
            <a:avLst/>
          </a:prstGeom>
          <a:ln w="38100">
            <a:solidFill>
              <a:srgbClr val="E486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647020" y="4297680"/>
            <a:ext cx="23008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BULAN KE-4 UU BERLAKU S.D.</a:t>
            </a:r>
          </a:p>
          <a:p>
            <a:pPr algn="ctr"/>
            <a:r>
              <a:rPr lang="en-US" b="1" dirty="0"/>
              <a:t>31 DESEMBER 2016</a:t>
            </a:r>
            <a:endParaRPr lang="id-ID" b="1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3727471" y="4323806"/>
            <a:ext cx="2164007" cy="0"/>
          </a:xfrm>
          <a:prstGeom prst="line">
            <a:avLst/>
          </a:prstGeom>
          <a:ln w="28575">
            <a:solidFill>
              <a:srgbClr val="E486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655938" y="3946135"/>
            <a:ext cx="23008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48617"/>
                </a:solidFill>
              </a:rPr>
              <a:t>PERIODE II</a:t>
            </a:r>
            <a:endParaRPr lang="id-ID" sz="2000" b="1" dirty="0">
              <a:solidFill>
                <a:srgbClr val="E48617"/>
              </a:solidFill>
            </a:endParaRPr>
          </a:p>
        </p:txBody>
      </p:sp>
      <p:sp>
        <p:nvSpPr>
          <p:cNvPr id="85" name="Arc 84"/>
          <p:cNvSpPr/>
          <p:nvPr/>
        </p:nvSpPr>
        <p:spPr>
          <a:xfrm rot="2700604">
            <a:off x="6022971" y="1331748"/>
            <a:ext cx="1571094" cy="1594662"/>
          </a:xfrm>
          <a:prstGeom prst="arc">
            <a:avLst>
              <a:gd name="adj1" fmla="val 12294"/>
              <a:gd name="adj2" fmla="val 10474342"/>
            </a:avLst>
          </a:prstGeom>
          <a:ln w="38100">
            <a:solidFill>
              <a:srgbClr val="02A02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6134640" y="2559341"/>
            <a:ext cx="7621" cy="1989354"/>
          </a:xfrm>
          <a:prstGeom prst="line">
            <a:avLst/>
          </a:prstGeom>
          <a:ln w="38100">
            <a:solidFill>
              <a:srgbClr val="02A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6455423" y="3932712"/>
            <a:ext cx="2181843" cy="1204968"/>
          </a:xfrm>
          <a:prstGeom prst="roundRect">
            <a:avLst/>
          </a:prstGeom>
          <a:noFill/>
          <a:ln w="38100">
            <a:solidFill>
              <a:srgbClr val="02A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8" name="Straight Connector 87"/>
          <p:cNvCxnSpPr>
            <a:endCxn id="87" idx="1"/>
          </p:cNvCxnSpPr>
          <p:nvPr/>
        </p:nvCxnSpPr>
        <p:spPr>
          <a:xfrm>
            <a:off x="6129196" y="4532433"/>
            <a:ext cx="326227" cy="2763"/>
          </a:xfrm>
          <a:prstGeom prst="line">
            <a:avLst/>
          </a:prstGeom>
          <a:ln w="38100">
            <a:solidFill>
              <a:srgbClr val="02A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374972" y="4262469"/>
            <a:ext cx="23008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 JANUARI 2017</a:t>
            </a:r>
          </a:p>
          <a:p>
            <a:pPr algn="ctr"/>
            <a:r>
              <a:rPr lang="en-US" b="1" dirty="0"/>
              <a:t>SAMPAI</a:t>
            </a:r>
          </a:p>
          <a:p>
            <a:pPr algn="ctr"/>
            <a:r>
              <a:rPr lang="en-US" b="1" dirty="0"/>
              <a:t>31 MARET 2017</a:t>
            </a:r>
            <a:endParaRPr lang="id-ID" b="1" dirty="0"/>
          </a:p>
        </p:txBody>
      </p:sp>
      <p:cxnSp>
        <p:nvCxnSpPr>
          <p:cNvPr id="90" name="Straight Connector 89"/>
          <p:cNvCxnSpPr/>
          <p:nvPr/>
        </p:nvCxnSpPr>
        <p:spPr>
          <a:xfrm>
            <a:off x="6455423" y="4288595"/>
            <a:ext cx="2164007" cy="0"/>
          </a:xfrm>
          <a:prstGeom prst="line">
            <a:avLst/>
          </a:prstGeom>
          <a:ln w="28575">
            <a:solidFill>
              <a:srgbClr val="02A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374972" y="3932067"/>
            <a:ext cx="23008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2A02B"/>
                </a:solidFill>
              </a:rPr>
              <a:t>PERIODE III</a:t>
            </a:r>
            <a:endParaRPr lang="id-ID" sz="2000" b="1" dirty="0">
              <a:solidFill>
                <a:srgbClr val="02A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4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2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2" grpId="0" animBg="1"/>
      <p:bldP spid="9" grpId="0" animBg="1"/>
      <p:bldP spid="49" grpId="0"/>
      <p:bldP spid="60" grpId="0"/>
      <p:bldP spid="71" grpId="0" animBg="1"/>
      <p:bldP spid="73" grpId="0" animBg="1"/>
      <p:bldP spid="75" grpId="0"/>
      <p:bldP spid="77" grpId="0"/>
      <p:bldP spid="85" grpId="0" animBg="1"/>
      <p:bldP spid="87" grpId="0" animBg="1"/>
      <p:bldP spid="89" grpId="0"/>
      <p:bldP spid="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7696200" y="250828"/>
            <a:ext cx="14478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rebuchet MS" panose="020B0603020202020204" pitchFamily="34" charset="0"/>
              </a:rPr>
              <a:t>TARIF</a:t>
            </a:r>
            <a:endParaRPr lang="id-ID" b="1" dirty="0">
              <a:latin typeface="Trebuchet MS" panose="020B0603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7678057" y="247652"/>
            <a:ext cx="9740" cy="434519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727836" y="169795"/>
            <a:ext cx="5506128" cy="830997"/>
            <a:chOff x="1798655" y="169795"/>
            <a:chExt cx="4460069" cy="83099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259" y="578993"/>
              <a:ext cx="1123846" cy="39659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98655" y="169795"/>
              <a:ext cx="4460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rebuchet MS" panose="020B0603020202020204" pitchFamily="34" charset="0"/>
                </a:rPr>
                <a:t>PENGUNGKAPAN HARTA YANG BERADA</a:t>
              </a:r>
            </a:p>
            <a:p>
              <a:pPr algn="ctr"/>
              <a:r>
                <a:rPr lang="en-US" sz="2400" b="1" dirty="0">
                  <a:latin typeface="Trebuchet MS" panose="020B0603020202020204" pitchFamily="34" charset="0"/>
                </a:rPr>
                <a:t>DI LUAR  </a:t>
              </a:r>
              <a:r>
                <a:rPr lang="en-US" sz="2400" dirty="0">
                  <a:latin typeface="Trebuchet MS" panose="020B0603020202020204" pitchFamily="34" charset="0"/>
                </a:rPr>
                <a:t>WILAYAH NKRI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231945" y="165291"/>
            <a:ext cx="6696364" cy="905863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Arc 1"/>
          <p:cNvSpPr/>
          <p:nvPr/>
        </p:nvSpPr>
        <p:spPr>
          <a:xfrm rot="2700604">
            <a:off x="612231" y="1366959"/>
            <a:ext cx="1571094" cy="1594662"/>
          </a:xfrm>
          <a:prstGeom prst="arc">
            <a:avLst>
              <a:gd name="adj1" fmla="val 12294"/>
              <a:gd name="adj2" fmla="val 10474342"/>
            </a:avLst>
          </a:prstGeom>
          <a:ln w="38100">
            <a:solidFill>
              <a:srgbClr val="1D77C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23900" y="2594552"/>
            <a:ext cx="7621" cy="1989354"/>
          </a:xfrm>
          <a:prstGeom prst="line">
            <a:avLst/>
          </a:prstGeom>
          <a:ln w="38100">
            <a:solidFill>
              <a:srgbClr val="1D7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044683" y="3967923"/>
            <a:ext cx="2181843" cy="1204968"/>
          </a:xfrm>
          <a:prstGeom prst="roundRect">
            <a:avLst/>
          </a:prstGeom>
          <a:noFill/>
          <a:ln w="38100">
            <a:solidFill>
              <a:srgbClr val="1D7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4" name="Straight Connector 33"/>
          <p:cNvCxnSpPr>
            <a:endCxn id="9" idx="1"/>
          </p:cNvCxnSpPr>
          <p:nvPr/>
        </p:nvCxnSpPr>
        <p:spPr>
          <a:xfrm>
            <a:off x="718456" y="4567644"/>
            <a:ext cx="326227" cy="2763"/>
          </a:xfrm>
          <a:prstGeom prst="line">
            <a:avLst/>
          </a:prstGeom>
          <a:ln w="38100">
            <a:solidFill>
              <a:srgbClr val="1D7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64232" y="4297680"/>
            <a:ext cx="2300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SEJAK UU BERLAKU</a:t>
            </a:r>
          </a:p>
          <a:p>
            <a:pPr algn="ctr"/>
            <a:r>
              <a:rPr lang="en-US" b="1" dirty="0"/>
              <a:t>S.D. AKHIR BULAN</a:t>
            </a:r>
          </a:p>
          <a:p>
            <a:pPr algn="ctr"/>
            <a:r>
              <a:rPr lang="en-US" b="1" dirty="0"/>
              <a:t>KE-3</a:t>
            </a:r>
            <a:endParaRPr lang="id-ID" b="1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044683" y="4323806"/>
            <a:ext cx="2164007" cy="0"/>
          </a:xfrm>
          <a:prstGeom prst="line">
            <a:avLst/>
          </a:prstGeom>
          <a:ln w="28575">
            <a:solidFill>
              <a:srgbClr val="1D7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64232" y="3953210"/>
            <a:ext cx="2300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D77CB"/>
                </a:solidFill>
              </a:rPr>
              <a:t>PERIODE I</a:t>
            </a:r>
            <a:endParaRPr lang="id-ID" sz="2000" b="1" dirty="0">
              <a:solidFill>
                <a:srgbClr val="1D77CB"/>
              </a:solidFill>
            </a:endParaRPr>
          </a:p>
        </p:txBody>
      </p:sp>
      <p:sp>
        <p:nvSpPr>
          <p:cNvPr id="71" name="Arc 70"/>
          <p:cNvSpPr/>
          <p:nvPr/>
        </p:nvSpPr>
        <p:spPr>
          <a:xfrm rot="2700604">
            <a:off x="3295019" y="1366959"/>
            <a:ext cx="1571094" cy="1594662"/>
          </a:xfrm>
          <a:prstGeom prst="arc">
            <a:avLst>
              <a:gd name="adj1" fmla="val 12294"/>
              <a:gd name="adj2" fmla="val 10474342"/>
            </a:avLst>
          </a:prstGeom>
          <a:ln w="38100">
            <a:solidFill>
              <a:srgbClr val="E4861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3406688" y="2594552"/>
            <a:ext cx="7621" cy="1989354"/>
          </a:xfrm>
          <a:prstGeom prst="line">
            <a:avLst/>
          </a:prstGeom>
          <a:ln w="38100">
            <a:solidFill>
              <a:srgbClr val="E486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3727471" y="3967923"/>
            <a:ext cx="2181843" cy="1204968"/>
          </a:xfrm>
          <a:prstGeom prst="roundRect">
            <a:avLst/>
          </a:prstGeom>
          <a:noFill/>
          <a:ln w="38100">
            <a:solidFill>
              <a:srgbClr val="E486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4" name="Straight Connector 73"/>
          <p:cNvCxnSpPr>
            <a:endCxn id="73" idx="1"/>
          </p:cNvCxnSpPr>
          <p:nvPr/>
        </p:nvCxnSpPr>
        <p:spPr>
          <a:xfrm>
            <a:off x="3401244" y="4567644"/>
            <a:ext cx="326227" cy="2763"/>
          </a:xfrm>
          <a:prstGeom prst="line">
            <a:avLst/>
          </a:prstGeom>
          <a:ln w="38100">
            <a:solidFill>
              <a:srgbClr val="E486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647020" y="4297680"/>
            <a:ext cx="23008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BULAN KE-4 UU BERLAKU SAMPAI</a:t>
            </a:r>
          </a:p>
          <a:p>
            <a:pPr algn="ctr"/>
            <a:r>
              <a:rPr lang="en-US" b="1" dirty="0"/>
              <a:t>31 DESEMBER 2016</a:t>
            </a:r>
            <a:endParaRPr lang="id-ID" b="1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3727471" y="4323806"/>
            <a:ext cx="2164007" cy="0"/>
          </a:xfrm>
          <a:prstGeom prst="line">
            <a:avLst/>
          </a:prstGeom>
          <a:ln w="28575">
            <a:solidFill>
              <a:srgbClr val="E486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655938" y="3946135"/>
            <a:ext cx="23008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48617"/>
                </a:solidFill>
              </a:rPr>
              <a:t>PERIODE II</a:t>
            </a:r>
            <a:endParaRPr lang="id-ID" sz="2000" b="1" dirty="0">
              <a:solidFill>
                <a:srgbClr val="E48617"/>
              </a:solidFill>
            </a:endParaRPr>
          </a:p>
        </p:txBody>
      </p:sp>
      <p:sp>
        <p:nvSpPr>
          <p:cNvPr id="85" name="Arc 84"/>
          <p:cNvSpPr/>
          <p:nvPr/>
        </p:nvSpPr>
        <p:spPr>
          <a:xfrm rot="2700604">
            <a:off x="6022971" y="1331748"/>
            <a:ext cx="1571094" cy="1594662"/>
          </a:xfrm>
          <a:prstGeom prst="arc">
            <a:avLst>
              <a:gd name="adj1" fmla="val 12294"/>
              <a:gd name="adj2" fmla="val 10474342"/>
            </a:avLst>
          </a:prstGeom>
          <a:ln w="38100">
            <a:solidFill>
              <a:srgbClr val="02A02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6134640" y="2559341"/>
            <a:ext cx="7621" cy="1989354"/>
          </a:xfrm>
          <a:prstGeom prst="line">
            <a:avLst/>
          </a:prstGeom>
          <a:ln w="38100">
            <a:solidFill>
              <a:srgbClr val="02A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6455423" y="3932712"/>
            <a:ext cx="2181843" cy="1204968"/>
          </a:xfrm>
          <a:prstGeom prst="roundRect">
            <a:avLst/>
          </a:prstGeom>
          <a:noFill/>
          <a:ln w="38100">
            <a:solidFill>
              <a:srgbClr val="02A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8" name="Straight Connector 87"/>
          <p:cNvCxnSpPr>
            <a:endCxn id="87" idx="1"/>
          </p:cNvCxnSpPr>
          <p:nvPr/>
        </p:nvCxnSpPr>
        <p:spPr>
          <a:xfrm>
            <a:off x="6129196" y="4532433"/>
            <a:ext cx="326227" cy="2763"/>
          </a:xfrm>
          <a:prstGeom prst="line">
            <a:avLst/>
          </a:prstGeom>
          <a:ln w="38100">
            <a:solidFill>
              <a:srgbClr val="02A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374972" y="4262469"/>
            <a:ext cx="23008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 JANUARI 2017</a:t>
            </a:r>
          </a:p>
          <a:p>
            <a:pPr algn="ctr"/>
            <a:r>
              <a:rPr lang="en-US" b="1" dirty="0"/>
              <a:t>SAMPAI</a:t>
            </a:r>
          </a:p>
          <a:p>
            <a:pPr algn="ctr"/>
            <a:r>
              <a:rPr lang="en-US" b="1" dirty="0"/>
              <a:t>31 MARET 2017</a:t>
            </a:r>
            <a:endParaRPr lang="id-ID" b="1" dirty="0"/>
          </a:p>
        </p:txBody>
      </p:sp>
      <p:cxnSp>
        <p:nvCxnSpPr>
          <p:cNvPr id="90" name="Straight Connector 89"/>
          <p:cNvCxnSpPr/>
          <p:nvPr/>
        </p:nvCxnSpPr>
        <p:spPr>
          <a:xfrm>
            <a:off x="6455423" y="4288595"/>
            <a:ext cx="2164007" cy="0"/>
          </a:xfrm>
          <a:prstGeom prst="line">
            <a:avLst/>
          </a:prstGeom>
          <a:ln w="28575">
            <a:solidFill>
              <a:srgbClr val="02A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374972" y="3932067"/>
            <a:ext cx="23008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2A02B"/>
                </a:solidFill>
              </a:rPr>
              <a:t>PERIODE III</a:t>
            </a:r>
            <a:endParaRPr lang="id-ID" sz="2000" b="1" dirty="0">
              <a:solidFill>
                <a:srgbClr val="02A02B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t="25132" r="26434" b="20000"/>
          <a:stretch/>
        </p:blipFill>
        <p:spPr>
          <a:xfrm>
            <a:off x="686357" y="1478117"/>
            <a:ext cx="1403898" cy="13893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t="26613" r="26434" b="20000"/>
          <a:stretch/>
        </p:blipFill>
        <p:spPr>
          <a:xfrm>
            <a:off x="6084600" y="1452984"/>
            <a:ext cx="1447676" cy="13893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t="25132" r="23122" b="20543"/>
          <a:stretch/>
        </p:blipFill>
        <p:spPr>
          <a:xfrm>
            <a:off x="3358024" y="1478117"/>
            <a:ext cx="1509524" cy="138807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1044683" y="5381432"/>
            <a:ext cx="7085499" cy="452932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308296" y="5426408"/>
            <a:ext cx="6821886" cy="369332"/>
            <a:chOff x="1308296" y="5426408"/>
            <a:chExt cx="6821886" cy="36933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117" y="5468830"/>
              <a:ext cx="1903203" cy="28473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08296" y="5426408"/>
              <a:ext cx="6821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rebuchet MS" panose="020B0603020202020204" pitchFamily="34" charset="0"/>
                </a:rPr>
                <a:t>JIKA HARTA TERSEBUT TIDAK DIALIHKAN KE DALAM NEGERI</a:t>
              </a:r>
              <a:endParaRPr lang="id-ID" b="1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47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4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8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2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49" grpId="0"/>
      <p:bldP spid="60" grpId="0"/>
      <p:bldP spid="71" grpId="0" animBg="1"/>
      <p:bldP spid="73" grpId="0" animBg="1"/>
      <p:bldP spid="75" grpId="0"/>
      <p:bldP spid="77" grpId="0"/>
      <p:bldP spid="85" grpId="0" animBg="1"/>
      <p:bldP spid="87" grpId="0" animBg="1"/>
      <p:bldP spid="89" grpId="0"/>
      <p:bldP spid="91" grpId="0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75" y="273784"/>
            <a:ext cx="1815196" cy="38371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08" y="630739"/>
            <a:ext cx="2542059" cy="38371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6" y="-2326"/>
            <a:ext cx="2722108" cy="160085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t="24248" r="26782" b="18041"/>
          <a:stretch/>
        </p:blipFill>
        <p:spPr>
          <a:xfrm>
            <a:off x="6423102" y="4483448"/>
            <a:ext cx="1513883" cy="157315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37" y="4381338"/>
            <a:ext cx="1637575" cy="167526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65" y="2808294"/>
            <a:ext cx="1637463" cy="1675154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976418" y="1810293"/>
            <a:ext cx="2115403" cy="491320"/>
          </a:xfrm>
          <a:prstGeom prst="flowChartAlternateProcess">
            <a:avLst/>
          </a:prstGeom>
          <a:noFill/>
          <a:ln w="38100">
            <a:solidFill>
              <a:srgbClr val="1D7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1229227" y="1811786"/>
            <a:ext cx="14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1D77CB"/>
                </a:solidFill>
                <a:latin typeface="Trebuchet MS" panose="020B0603020202020204" pitchFamily="34" charset="0"/>
              </a:rPr>
              <a:t>Periode</a:t>
            </a:r>
            <a:r>
              <a:rPr lang="en-US" sz="2400" dirty="0">
                <a:solidFill>
                  <a:srgbClr val="1D77CB"/>
                </a:solidFill>
                <a:latin typeface="Trebuchet MS" panose="020B0603020202020204" pitchFamily="34" charset="0"/>
              </a:rPr>
              <a:t> I</a:t>
            </a:r>
            <a:endParaRPr lang="id-ID" sz="2400" dirty="0">
              <a:solidFill>
                <a:srgbClr val="1D77CB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Straight Connector 12"/>
          <p:cNvCxnSpPr>
            <a:stCxn id="2" idx="3"/>
          </p:cNvCxnSpPr>
          <p:nvPr/>
        </p:nvCxnSpPr>
        <p:spPr>
          <a:xfrm flipV="1">
            <a:off x="3091821" y="2053913"/>
            <a:ext cx="859769" cy="2040"/>
          </a:xfrm>
          <a:prstGeom prst="line">
            <a:avLst/>
          </a:prstGeom>
          <a:ln w="38100">
            <a:solidFill>
              <a:srgbClr val="1D7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908872" y="1990933"/>
            <a:ext cx="130639" cy="125957"/>
          </a:xfrm>
          <a:prstGeom prst="ellipse">
            <a:avLst/>
          </a:prstGeom>
          <a:solidFill>
            <a:srgbClr val="1D77CB"/>
          </a:solidFill>
          <a:ln>
            <a:solidFill>
              <a:srgbClr val="1D7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t="25132" r="26434" b="20000"/>
          <a:stretch/>
        </p:blipFill>
        <p:spPr>
          <a:xfrm>
            <a:off x="4127147" y="1598525"/>
            <a:ext cx="920324" cy="910772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4196595" y="1694744"/>
            <a:ext cx="781428" cy="718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228045" y="1694744"/>
            <a:ext cx="746101" cy="720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008488" y="2046654"/>
            <a:ext cx="1161974" cy="2548"/>
          </a:xfrm>
          <a:prstGeom prst="line">
            <a:avLst/>
          </a:prstGeom>
          <a:ln w="38100">
            <a:solidFill>
              <a:srgbClr val="1D7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165844" y="1983675"/>
            <a:ext cx="130639" cy="125957"/>
          </a:xfrm>
          <a:prstGeom prst="ellipse">
            <a:avLst/>
          </a:prstGeom>
          <a:solidFill>
            <a:srgbClr val="1D77CB"/>
          </a:solidFill>
          <a:ln>
            <a:solidFill>
              <a:srgbClr val="1D7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1" t="26032" r="27685" b="20287"/>
          <a:stretch/>
        </p:blipFill>
        <p:spPr>
          <a:xfrm>
            <a:off x="6423102" y="1330168"/>
            <a:ext cx="1457537" cy="1452583"/>
          </a:xfrm>
          <a:prstGeom prst="rect">
            <a:avLst/>
          </a:prstGeom>
        </p:spPr>
      </p:pic>
      <p:sp>
        <p:nvSpPr>
          <p:cNvPr id="41" name="Flowchart: Alternate Process 40"/>
          <p:cNvSpPr/>
          <p:nvPr/>
        </p:nvSpPr>
        <p:spPr>
          <a:xfrm>
            <a:off x="984458" y="3440641"/>
            <a:ext cx="2115403" cy="491320"/>
          </a:xfrm>
          <a:prstGeom prst="flowChartAlternateProcess">
            <a:avLst/>
          </a:prstGeom>
          <a:noFill/>
          <a:ln w="38100">
            <a:solidFill>
              <a:srgbClr val="E486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TextBox 41"/>
          <p:cNvSpPr txBox="1"/>
          <p:nvPr/>
        </p:nvSpPr>
        <p:spPr>
          <a:xfrm>
            <a:off x="1242875" y="3441627"/>
            <a:ext cx="152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E48617"/>
                </a:solidFill>
                <a:latin typeface="Trebuchet MS" panose="020B0603020202020204" pitchFamily="34" charset="0"/>
              </a:rPr>
              <a:t>Periode</a:t>
            </a:r>
            <a:r>
              <a:rPr lang="en-US" sz="2400" dirty="0">
                <a:solidFill>
                  <a:srgbClr val="E48617"/>
                </a:solidFill>
                <a:latin typeface="Trebuchet MS" panose="020B0603020202020204" pitchFamily="34" charset="0"/>
              </a:rPr>
              <a:t> II</a:t>
            </a:r>
            <a:endParaRPr lang="id-ID" sz="2400" dirty="0">
              <a:solidFill>
                <a:srgbClr val="E48617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105469" y="3683753"/>
            <a:ext cx="808021" cy="2547"/>
          </a:xfrm>
          <a:prstGeom prst="line">
            <a:avLst/>
          </a:prstGeom>
          <a:ln w="38100">
            <a:solidFill>
              <a:srgbClr val="E486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908872" y="3620774"/>
            <a:ext cx="130639" cy="125957"/>
          </a:xfrm>
          <a:prstGeom prst="ellipse">
            <a:avLst/>
          </a:prstGeom>
          <a:solidFill>
            <a:srgbClr val="E48617"/>
          </a:solidFill>
          <a:ln>
            <a:solidFill>
              <a:srgbClr val="E486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46" name="Straight Connector 45"/>
          <p:cNvCxnSpPr/>
          <p:nvPr/>
        </p:nvCxnSpPr>
        <p:spPr>
          <a:xfrm>
            <a:off x="4196595" y="3324590"/>
            <a:ext cx="781428" cy="718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228045" y="3324590"/>
            <a:ext cx="746101" cy="720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008488" y="3679043"/>
            <a:ext cx="1204636" cy="4710"/>
          </a:xfrm>
          <a:prstGeom prst="line">
            <a:avLst/>
          </a:prstGeom>
          <a:ln w="38100">
            <a:solidFill>
              <a:srgbClr val="E486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151328" y="3613516"/>
            <a:ext cx="130639" cy="125957"/>
          </a:xfrm>
          <a:prstGeom prst="ellipse">
            <a:avLst/>
          </a:prstGeom>
          <a:solidFill>
            <a:srgbClr val="E48617"/>
          </a:solidFill>
          <a:ln>
            <a:solidFill>
              <a:srgbClr val="E486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1" t="24534" r="26185" b="21911"/>
          <a:stretch/>
        </p:blipFill>
        <p:spPr>
          <a:xfrm>
            <a:off x="6468745" y="2883720"/>
            <a:ext cx="1468240" cy="1459591"/>
          </a:xfrm>
          <a:prstGeom prst="rect">
            <a:avLst/>
          </a:prstGeom>
        </p:spPr>
      </p:pic>
      <p:sp>
        <p:nvSpPr>
          <p:cNvPr id="55" name="Flowchart: Alternate Process 54"/>
          <p:cNvSpPr/>
          <p:nvPr/>
        </p:nvSpPr>
        <p:spPr>
          <a:xfrm>
            <a:off x="989521" y="5021652"/>
            <a:ext cx="2115403" cy="491320"/>
          </a:xfrm>
          <a:prstGeom prst="flowChartAlternateProcess">
            <a:avLst/>
          </a:prstGeom>
          <a:noFill/>
          <a:ln w="38100">
            <a:solidFill>
              <a:srgbClr val="02A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TextBox 55"/>
          <p:cNvSpPr txBox="1"/>
          <p:nvPr/>
        </p:nvSpPr>
        <p:spPr>
          <a:xfrm>
            <a:off x="1247937" y="5022638"/>
            <a:ext cx="1693733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2A02B"/>
                </a:solidFill>
                <a:latin typeface="Trebuchet MS" panose="020B0603020202020204" pitchFamily="34" charset="0"/>
              </a:rPr>
              <a:t>Periode</a:t>
            </a:r>
            <a:r>
              <a:rPr lang="en-US" sz="2400" dirty="0">
                <a:solidFill>
                  <a:srgbClr val="02A02B"/>
                </a:solidFill>
                <a:latin typeface="Trebuchet MS" panose="020B0603020202020204" pitchFamily="34" charset="0"/>
              </a:rPr>
              <a:t> III</a:t>
            </a:r>
            <a:endParaRPr lang="id-ID" sz="2400" dirty="0">
              <a:solidFill>
                <a:srgbClr val="02A02B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110532" y="5264764"/>
            <a:ext cx="808021" cy="2547"/>
          </a:xfrm>
          <a:prstGeom prst="line">
            <a:avLst/>
          </a:prstGeom>
          <a:ln w="38100">
            <a:solidFill>
              <a:srgbClr val="02A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913935" y="5201785"/>
            <a:ext cx="130639" cy="125957"/>
          </a:xfrm>
          <a:prstGeom prst="ellipse">
            <a:avLst/>
          </a:prstGeom>
          <a:solidFill>
            <a:srgbClr val="3CB15B"/>
          </a:solidFill>
          <a:ln>
            <a:solidFill>
              <a:srgbClr val="02A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0" name="Straight Connector 59"/>
          <p:cNvCxnSpPr/>
          <p:nvPr/>
        </p:nvCxnSpPr>
        <p:spPr>
          <a:xfrm>
            <a:off x="4201658" y="4905601"/>
            <a:ext cx="781428" cy="718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233108" y="4905601"/>
            <a:ext cx="746101" cy="720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013551" y="5257506"/>
            <a:ext cx="1161974" cy="2548"/>
          </a:xfrm>
          <a:prstGeom prst="line">
            <a:avLst/>
          </a:prstGeom>
          <a:ln w="38100">
            <a:solidFill>
              <a:srgbClr val="02A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6170907" y="5194527"/>
            <a:ext cx="130639" cy="125957"/>
          </a:xfrm>
          <a:prstGeom prst="ellipse">
            <a:avLst/>
          </a:prstGeom>
          <a:solidFill>
            <a:srgbClr val="3CB15B"/>
          </a:solidFill>
          <a:ln>
            <a:solidFill>
              <a:srgbClr val="02A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827370" y="-99298"/>
            <a:ext cx="1739900" cy="1325563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TARIF</a:t>
            </a:r>
            <a:endParaRPr lang="id-ID" dirty="0">
              <a:latin typeface="Trebuchet MS" panose="020B0603020202020204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425732" y="578555"/>
            <a:ext cx="2753176" cy="115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rebuchet MS" panose="020B0603020202020204" pitchFamily="34" charset="0"/>
              </a:rPr>
              <a:t>SPESIAL</a:t>
            </a:r>
            <a:endParaRPr lang="id-ID" sz="1400" b="1" dirty="0">
              <a:latin typeface="Trebuchet MS" panose="020B0603020202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16122" y="206294"/>
            <a:ext cx="2362396" cy="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16122" y="1434885"/>
            <a:ext cx="2362396" cy="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191074" y="188003"/>
            <a:ext cx="5460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rebuchet MS" panose="020B0603020202020204" pitchFamily="34" charset="0"/>
              </a:rPr>
              <a:t>Untuk</a:t>
            </a:r>
            <a:r>
              <a:rPr lang="en-US" sz="2400" dirty="0">
                <a:latin typeface="Trebuchet MS" panose="020B0603020202020204" pitchFamily="34" charset="0"/>
              </a:rPr>
              <a:t> WP yang </a:t>
            </a:r>
            <a:r>
              <a:rPr lang="en-US" sz="2400" dirty="0" err="1">
                <a:latin typeface="Trebuchet MS" panose="020B0603020202020204" pitchFamily="34" charset="0"/>
              </a:rPr>
              <a:t>mengalihkan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dan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menginvestasikan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harta</a:t>
            </a:r>
            <a:r>
              <a:rPr lang="en-US" sz="2400" dirty="0">
                <a:latin typeface="Trebuchet MS" panose="020B0603020202020204" pitchFamily="34" charset="0"/>
              </a:rPr>
              <a:t> di </a:t>
            </a:r>
            <a:r>
              <a:rPr lang="en-US" sz="2400" b="1" dirty="0" err="1">
                <a:latin typeface="Trebuchet MS" panose="020B0603020202020204" pitchFamily="34" charset="0"/>
              </a:rPr>
              <a:t>luar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</a:rPr>
              <a:t>negeri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ke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dalam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b="1" dirty="0">
                <a:latin typeface="Trebuchet MS" panose="020B0603020202020204" pitchFamily="34" charset="0"/>
              </a:rPr>
              <a:t>Wilayah NKRI</a:t>
            </a:r>
            <a:endParaRPr lang="id-ID" sz="2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46">
        <p:fade/>
      </p:transition>
    </mc:Choice>
    <mc:Fallback xmlns="">
      <p:transition spd="med" advTm="4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4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1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3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8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2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4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4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9" grpId="0" animBg="1"/>
      <p:bldP spid="38" grpId="0" animBg="1"/>
      <p:bldP spid="41" grpId="0" animBg="1"/>
      <p:bldP spid="42" grpId="0"/>
      <p:bldP spid="44" grpId="0" animBg="1"/>
      <p:bldP spid="49" grpId="0" animBg="1"/>
      <p:bldP spid="55" grpId="0" animBg="1"/>
      <p:bldP spid="56" grpId="0"/>
      <p:bldP spid="58" grpId="0" animBg="1"/>
      <p:bldP spid="63" grpId="0" animBg="1"/>
      <p:bldP spid="45" grpId="0"/>
      <p:bldP spid="50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 bwMode="auto">
          <a:xfrm>
            <a:off x="4433888" y="88900"/>
            <a:ext cx="47101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US" altLang="en-US" sz="2400" b="1">
                <a:latin typeface="Trebuchet MS" panose="020B0603020202020204" pitchFamily="34" charset="0"/>
              </a:rPr>
              <a:t>BATAS WAKTU PENGALIHAN HARTA MASUK KE WILAYAH NKRI</a:t>
            </a:r>
            <a:endParaRPr lang="id-ID" altLang="en-US" sz="2400" b="1">
              <a:latin typeface="Trebuchet MS" panose="020B0603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433888" y="168275"/>
            <a:ext cx="0" cy="55245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252413" y="777875"/>
            <a:ext cx="2597150" cy="3444875"/>
            <a:chOff x="1853275" y="777501"/>
            <a:chExt cx="2595718" cy="3445402"/>
          </a:xfrm>
        </p:grpSpPr>
        <p:sp>
          <p:nvSpPr>
            <p:cNvPr id="39966" name="TextBox 19"/>
            <p:cNvSpPr txBox="1">
              <a:spLocks noChangeArrowheads="1"/>
            </p:cNvSpPr>
            <p:nvPr/>
          </p:nvSpPr>
          <p:spPr bwMode="auto">
            <a:xfrm>
              <a:off x="2030159" y="1428383"/>
              <a:ext cx="230084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/>
                <a:t>SEJAK UU BERLAKU</a:t>
              </a:r>
            </a:p>
            <a:p>
              <a:pPr algn="ctr" eaLnBrk="1" hangingPunct="1"/>
              <a:r>
                <a:rPr lang="en-US" altLang="en-US" sz="2000" b="1" dirty="0"/>
                <a:t>S.D. AKHIR BULAN</a:t>
              </a:r>
            </a:p>
            <a:p>
              <a:pPr algn="ctr" eaLnBrk="1" hangingPunct="1"/>
              <a:r>
                <a:rPr lang="en-US" altLang="en-US" sz="2000" b="1" dirty="0"/>
                <a:t>KE-3</a:t>
              </a:r>
              <a:endParaRPr lang="id-ID" altLang="en-US" sz="2000" b="1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853275" y="793378"/>
              <a:ext cx="2595718" cy="663677"/>
            </a:xfrm>
            <a:prstGeom prst="rect">
              <a:avLst/>
            </a:prstGeom>
            <a:solidFill>
              <a:srgbClr val="1D77CB"/>
            </a:solidFill>
            <a:ln>
              <a:solidFill>
                <a:srgbClr val="1D7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53275" y="1147446"/>
              <a:ext cx="2595718" cy="1321002"/>
            </a:xfrm>
            <a:prstGeom prst="rect">
              <a:avLst/>
            </a:prstGeom>
            <a:noFill/>
            <a:ln>
              <a:solidFill>
                <a:srgbClr val="1D7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39969" name="TextBox 21"/>
            <p:cNvSpPr txBox="1">
              <a:spLocks noChangeArrowheads="1"/>
            </p:cNvSpPr>
            <p:nvPr/>
          </p:nvSpPr>
          <p:spPr bwMode="auto">
            <a:xfrm>
              <a:off x="2000711" y="777501"/>
              <a:ext cx="237459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chemeClr val="bg1"/>
                  </a:solidFill>
                </a:rPr>
                <a:t>PENYAMPAIAN SURAT PERNYATAAN</a:t>
              </a:r>
              <a:endParaRPr lang="id-ID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53275" y="2547835"/>
              <a:ext cx="2595718" cy="690668"/>
            </a:xfrm>
            <a:prstGeom prst="rect">
              <a:avLst/>
            </a:prstGeom>
            <a:solidFill>
              <a:srgbClr val="E48617"/>
            </a:solidFill>
            <a:ln>
              <a:solidFill>
                <a:srgbClr val="E486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53275" y="2903489"/>
              <a:ext cx="2595718" cy="1319414"/>
            </a:xfrm>
            <a:prstGeom prst="rect">
              <a:avLst/>
            </a:prstGeom>
            <a:noFill/>
            <a:ln>
              <a:solidFill>
                <a:srgbClr val="E486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39972" name="TextBox 25"/>
            <p:cNvSpPr txBox="1">
              <a:spLocks noChangeArrowheads="1"/>
            </p:cNvSpPr>
            <p:nvPr/>
          </p:nvSpPr>
          <p:spPr bwMode="auto">
            <a:xfrm>
              <a:off x="2059703" y="2532580"/>
              <a:ext cx="237459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chemeClr val="bg1"/>
                  </a:solidFill>
                </a:rPr>
                <a:t>PENYAMPAIAN SURAT PERNYATAAN</a:t>
              </a:r>
              <a:endParaRPr lang="id-ID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9973" name="TextBox 35"/>
            <p:cNvSpPr txBox="1">
              <a:spLocks noChangeArrowheads="1"/>
            </p:cNvSpPr>
            <p:nvPr/>
          </p:nvSpPr>
          <p:spPr bwMode="auto">
            <a:xfrm>
              <a:off x="2000711" y="3285892"/>
              <a:ext cx="230084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b="1"/>
                <a:t>BULAN KE-4 UU BERLAKU S.D.</a:t>
              </a:r>
            </a:p>
            <a:p>
              <a:pPr algn="ctr" eaLnBrk="1" hangingPunct="1"/>
              <a:r>
                <a:rPr lang="en-US" altLang="en-US" b="1"/>
                <a:t>31 DESEMBER 2016</a:t>
              </a:r>
              <a:endParaRPr lang="id-ID" altLang="en-US" b="1"/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252413" y="4292600"/>
            <a:ext cx="2616200" cy="1698625"/>
            <a:chOff x="1853275" y="4293357"/>
            <a:chExt cx="2615430" cy="1697807"/>
          </a:xfrm>
        </p:grpSpPr>
        <p:sp>
          <p:nvSpPr>
            <p:cNvPr id="28" name="Rectangle 27"/>
            <p:cNvSpPr/>
            <p:nvPr/>
          </p:nvSpPr>
          <p:spPr>
            <a:xfrm>
              <a:off x="1853275" y="4293357"/>
              <a:ext cx="2601146" cy="726725"/>
            </a:xfrm>
            <a:prstGeom prst="rect">
              <a:avLst/>
            </a:prstGeom>
            <a:solidFill>
              <a:srgbClr val="02A02B"/>
            </a:solidFill>
            <a:ln>
              <a:solidFill>
                <a:srgbClr val="02A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58036" y="4648786"/>
              <a:ext cx="2596386" cy="1318578"/>
            </a:xfrm>
            <a:prstGeom prst="rect">
              <a:avLst/>
            </a:prstGeom>
            <a:noFill/>
            <a:ln>
              <a:solidFill>
                <a:srgbClr val="02A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39964" name="TextBox 31"/>
            <p:cNvSpPr txBox="1">
              <a:spLocks noChangeArrowheads="1"/>
            </p:cNvSpPr>
            <p:nvPr/>
          </p:nvSpPr>
          <p:spPr bwMode="auto">
            <a:xfrm>
              <a:off x="1984912" y="4322050"/>
              <a:ext cx="248379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chemeClr val="bg1"/>
                  </a:solidFill>
                </a:rPr>
                <a:t>PENYAMPAIAN SURAT PERNYATAAN</a:t>
              </a:r>
              <a:endParaRPr lang="id-ID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9965" name="TextBox 36"/>
            <p:cNvSpPr txBox="1">
              <a:spLocks noChangeArrowheads="1"/>
            </p:cNvSpPr>
            <p:nvPr/>
          </p:nvSpPr>
          <p:spPr bwMode="auto">
            <a:xfrm>
              <a:off x="2074453" y="5067834"/>
              <a:ext cx="230084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b="1"/>
                <a:t>1 JANUARI 2017</a:t>
              </a:r>
            </a:p>
            <a:p>
              <a:pPr algn="ctr" eaLnBrk="1" hangingPunct="1"/>
              <a:r>
                <a:rPr lang="en-US" altLang="en-US" b="1"/>
                <a:t>SAMPAI</a:t>
              </a:r>
            </a:p>
            <a:p>
              <a:pPr algn="ctr" eaLnBrk="1" hangingPunct="1"/>
              <a:r>
                <a:rPr lang="en-US" altLang="en-US" b="1"/>
                <a:t>31 MARET 2017</a:t>
              </a:r>
              <a:endParaRPr lang="id-ID" altLang="en-US" b="1"/>
            </a:p>
          </p:txBody>
        </p:sp>
      </p:grpSp>
      <p:cxnSp>
        <p:nvCxnSpPr>
          <p:cNvPr id="8" name="Straight Connector 7"/>
          <p:cNvCxnSpPr>
            <a:stCxn id="13" idx="3"/>
          </p:cNvCxnSpPr>
          <p:nvPr/>
        </p:nvCxnSpPr>
        <p:spPr>
          <a:xfrm flipV="1">
            <a:off x="2849563" y="1808163"/>
            <a:ext cx="874712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833688" y="3462338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733800" y="1800225"/>
            <a:ext cx="4763" cy="166211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59200" y="2616200"/>
            <a:ext cx="2317750" cy="142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973763" y="2511425"/>
            <a:ext cx="234950" cy="20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908300" y="5141913"/>
            <a:ext cx="3289300" cy="203200"/>
            <a:chOff x="2908300" y="5142198"/>
            <a:chExt cx="3289584" cy="202248"/>
          </a:xfrm>
        </p:grpSpPr>
        <p:cxnSp>
          <p:nvCxnSpPr>
            <p:cNvPr id="47" name="Straight Connector 46"/>
            <p:cNvCxnSpPr>
              <a:endCxn id="48" idx="2"/>
            </p:cNvCxnSpPr>
            <p:nvPr/>
          </p:nvCxnSpPr>
          <p:spPr>
            <a:xfrm flipV="1">
              <a:off x="2908300" y="5243322"/>
              <a:ext cx="3054614" cy="158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5962914" y="5142198"/>
              <a:ext cx="234970" cy="2022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267450" y="1797050"/>
            <a:ext cx="1771650" cy="1770063"/>
            <a:chOff x="6267911" y="1797348"/>
            <a:chExt cx="1770542" cy="1770542"/>
          </a:xfrm>
        </p:grpSpPr>
        <p:grpSp>
          <p:nvGrpSpPr>
            <p:cNvPr id="39955" name="Group 57"/>
            <p:cNvGrpSpPr>
              <a:grpSpLocks/>
            </p:cNvGrpSpPr>
            <p:nvPr/>
          </p:nvGrpSpPr>
          <p:grpSpPr bwMode="auto">
            <a:xfrm>
              <a:off x="6267911" y="1797348"/>
              <a:ext cx="1770542" cy="1770542"/>
              <a:chOff x="6267911" y="1797348"/>
              <a:chExt cx="1770542" cy="1770542"/>
            </a:xfrm>
          </p:grpSpPr>
          <p:pic>
            <p:nvPicPr>
              <p:cNvPr id="39957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7911" y="1797348"/>
                <a:ext cx="1770542" cy="1770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58" name="TextBox 49"/>
              <p:cNvSpPr txBox="1">
                <a:spLocks noChangeArrowheads="1"/>
              </p:cNvSpPr>
              <p:nvPr/>
            </p:nvSpPr>
            <p:spPr bwMode="auto">
              <a:xfrm>
                <a:off x="6576549" y="2073930"/>
                <a:ext cx="116635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6000" b="1"/>
                  <a:t>31</a:t>
                </a:r>
                <a:endParaRPr lang="id-ID" altLang="en-US" sz="2000" b="1"/>
              </a:p>
            </p:txBody>
          </p:sp>
          <p:sp>
            <p:nvSpPr>
              <p:cNvPr id="39959" name="TextBox 50"/>
              <p:cNvSpPr txBox="1">
                <a:spLocks noChangeArrowheads="1"/>
              </p:cNvSpPr>
              <p:nvPr/>
            </p:nvSpPr>
            <p:spPr bwMode="auto">
              <a:xfrm>
                <a:off x="6327057" y="2841599"/>
                <a:ext cx="168141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b="1"/>
                  <a:t>DESEMBER</a:t>
                </a:r>
                <a:endParaRPr lang="id-ID" altLang="en-US" sz="1100" b="1"/>
              </a:p>
            </p:txBody>
          </p:sp>
        </p:grpSp>
        <p:sp>
          <p:nvSpPr>
            <p:cNvPr id="39956" name="TextBox 51"/>
            <p:cNvSpPr txBox="1">
              <a:spLocks noChangeArrowheads="1"/>
            </p:cNvSpPr>
            <p:nvPr/>
          </p:nvSpPr>
          <p:spPr bwMode="auto">
            <a:xfrm>
              <a:off x="6430297" y="1840105"/>
              <a:ext cx="13863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chemeClr val="bg1"/>
                  </a:solidFill>
                </a:rPr>
                <a:t>2016</a:t>
              </a:r>
              <a:endParaRPr lang="id-ID" altLang="en-US" sz="11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6267450" y="4291013"/>
            <a:ext cx="1771650" cy="1771650"/>
            <a:chOff x="6267911" y="4291457"/>
            <a:chExt cx="1770542" cy="1770542"/>
          </a:xfrm>
        </p:grpSpPr>
        <p:grpSp>
          <p:nvGrpSpPr>
            <p:cNvPr id="39950" name="Group 58"/>
            <p:cNvGrpSpPr>
              <a:grpSpLocks/>
            </p:cNvGrpSpPr>
            <p:nvPr/>
          </p:nvGrpSpPr>
          <p:grpSpPr bwMode="auto">
            <a:xfrm>
              <a:off x="6267911" y="4291457"/>
              <a:ext cx="1770542" cy="1770542"/>
              <a:chOff x="6267911" y="4291457"/>
              <a:chExt cx="1770542" cy="1770542"/>
            </a:xfrm>
          </p:grpSpPr>
          <p:pic>
            <p:nvPicPr>
              <p:cNvPr id="39952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7911" y="4291457"/>
                <a:ext cx="1770542" cy="1770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53" name="TextBox 52"/>
              <p:cNvSpPr txBox="1">
                <a:spLocks noChangeArrowheads="1"/>
              </p:cNvSpPr>
              <p:nvPr/>
            </p:nvSpPr>
            <p:spPr bwMode="auto">
              <a:xfrm>
                <a:off x="6607280" y="4566079"/>
                <a:ext cx="1146344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6000" b="1"/>
                  <a:t>31</a:t>
                </a:r>
                <a:endParaRPr lang="id-ID" altLang="en-US" sz="2000" b="1"/>
              </a:p>
            </p:txBody>
          </p:sp>
          <p:sp>
            <p:nvSpPr>
              <p:cNvPr id="39954" name="TextBox 53"/>
              <p:cNvSpPr txBox="1">
                <a:spLocks noChangeArrowheads="1"/>
              </p:cNvSpPr>
              <p:nvPr/>
            </p:nvSpPr>
            <p:spPr bwMode="auto">
              <a:xfrm>
                <a:off x="6622025" y="5333748"/>
                <a:ext cx="116216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b="1"/>
                  <a:t>MARET</a:t>
                </a:r>
                <a:endParaRPr lang="id-ID" altLang="en-US" sz="1100" b="1"/>
              </a:p>
            </p:txBody>
          </p:sp>
        </p:grpSp>
        <p:sp>
          <p:nvSpPr>
            <p:cNvPr id="39951" name="TextBox 54"/>
            <p:cNvSpPr txBox="1">
              <a:spLocks noChangeArrowheads="1"/>
            </p:cNvSpPr>
            <p:nvPr/>
          </p:nvSpPr>
          <p:spPr bwMode="auto">
            <a:xfrm>
              <a:off x="6353499" y="4332254"/>
              <a:ext cx="1610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chemeClr val="bg1"/>
                  </a:solidFill>
                </a:rPr>
                <a:t>2017</a:t>
              </a:r>
              <a:endParaRPr lang="id-ID" altLang="en-US" sz="11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04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4000" y="1665288"/>
            <a:ext cx="41751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Trebuchet MS" panose="020B0603020202020204" pitchFamily="34" charset="0"/>
              </a:rPr>
              <a:t>S</a:t>
            </a:r>
            <a:r>
              <a:rPr lang="id-ID" altLang="en-US" sz="2000">
                <a:latin typeface="Trebuchet MS" panose="020B0603020202020204" pitchFamily="34" charset="0"/>
              </a:rPr>
              <a:t>urat berharga Negara Republik Indonesia</a:t>
            </a:r>
            <a:endParaRPr lang="en-US" altLang="en-US" sz="2000">
              <a:latin typeface="Trebuchet MS" panose="020B0603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Trebuchet MS" panose="020B0603020202020204" pitchFamily="34" charset="0"/>
              </a:rPr>
              <a:t>O</a:t>
            </a:r>
            <a:r>
              <a:rPr lang="id-ID" altLang="en-US" sz="2000">
                <a:latin typeface="Trebuchet MS" panose="020B0603020202020204" pitchFamily="34" charset="0"/>
              </a:rPr>
              <a:t>bligasi </a:t>
            </a:r>
            <a:r>
              <a:rPr lang="en-US" altLang="en-US" sz="2000">
                <a:latin typeface="Trebuchet MS" panose="020B0603020202020204" pitchFamily="34" charset="0"/>
              </a:rPr>
              <a:t>BUMN</a:t>
            </a:r>
            <a:r>
              <a:rPr lang="id-ID" altLang="en-US" sz="2000">
                <a:latin typeface="Trebuchet MS" panose="020B0603020202020204" pitchFamily="34" charset="0"/>
              </a:rPr>
              <a:t>;</a:t>
            </a:r>
            <a:endParaRPr lang="en-US" altLang="en-US" sz="2000">
              <a:latin typeface="Trebuchet MS" panose="020B0603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Trebuchet MS" panose="020B0603020202020204" pitchFamily="34" charset="0"/>
              </a:rPr>
              <a:t>O</a:t>
            </a:r>
            <a:r>
              <a:rPr lang="id-ID" altLang="en-US" sz="2000">
                <a:latin typeface="Trebuchet MS" panose="020B0603020202020204" pitchFamily="34" charset="0"/>
              </a:rPr>
              <a:t>bligasi lembaga pembiayaan </a:t>
            </a:r>
            <a:r>
              <a:rPr lang="en-US" altLang="en-US" sz="2000">
                <a:latin typeface="Trebuchet MS" panose="020B0603020202020204" pitchFamily="34" charset="0"/>
              </a:rPr>
              <a:t>milik</a:t>
            </a:r>
            <a:r>
              <a:rPr lang="id-ID" altLang="en-US" sz="2000">
                <a:latin typeface="Trebuchet MS" panose="020B0603020202020204" pitchFamily="34" charset="0"/>
              </a:rPr>
              <a:t> Pemerintah;</a:t>
            </a:r>
            <a:endParaRPr lang="en-US" altLang="en-US" sz="2000">
              <a:latin typeface="Trebuchet MS" panose="020B0603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Trebuchet MS" panose="020B0603020202020204" pitchFamily="34" charset="0"/>
              </a:rPr>
              <a:t>I</a:t>
            </a:r>
            <a:r>
              <a:rPr lang="id-ID" altLang="en-US" sz="2000">
                <a:latin typeface="Trebuchet MS" panose="020B0603020202020204" pitchFamily="34" charset="0"/>
              </a:rPr>
              <a:t>nvestasi keuangan pada Bank Persepsi</a:t>
            </a:r>
            <a:r>
              <a:rPr lang="en-US" altLang="en-US" sz="2000">
                <a:latin typeface="Trebuchet MS" panose="020B0603020202020204" pitchFamily="34" charset="0"/>
              </a:rPr>
              <a:t>;</a:t>
            </a:r>
            <a:r>
              <a:rPr lang="id-ID" altLang="en-US" sz="2000">
                <a:latin typeface="Trebuchet MS" panose="020B0603020202020204" pitchFamily="34" charset="0"/>
              </a:rPr>
              <a:t> </a:t>
            </a:r>
            <a:endParaRPr lang="en-US" altLang="en-US" sz="2000">
              <a:latin typeface="Trebuchet MS" panose="020B0603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Trebuchet MS" panose="020B0603020202020204" pitchFamily="34" charset="0"/>
              </a:rPr>
              <a:t>O</a:t>
            </a:r>
            <a:r>
              <a:rPr lang="id-ID" altLang="en-US" sz="2000">
                <a:latin typeface="Trebuchet MS" panose="020B0603020202020204" pitchFamily="34" charset="0"/>
              </a:rPr>
              <a:t>bligasi perusahaan swasta yang </a:t>
            </a:r>
            <a:r>
              <a:rPr lang="en-US" altLang="en-US" sz="2000">
                <a:latin typeface="Trebuchet MS" panose="020B0603020202020204" pitchFamily="34" charset="0"/>
              </a:rPr>
              <a:t>diawasi OJK;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62663" y="400050"/>
            <a:ext cx="3324225" cy="549275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Trebuchet MS" panose="020B0603020202020204" pitchFamily="34" charset="0"/>
              </a:rPr>
              <a:t>SARANA INVESTASI</a:t>
            </a:r>
            <a:endParaRPr lang="id-ID" b="1" dirty="0"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d-ID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62663" y="247650"/>
            <a:ext cx="0" cy="55245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38675" y="1665288"/>
            <a:ext cx="42957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Trebuchet MS" panose="020B0603020202020204" pitchFamily="34" charset="0"/>
              </a:rPr>
              <a:t>I</a:t>
            </a:r>
            <a:r>
              <a:rPr lang="id-ID" altLang="en-US" sz="2000">
                <a:latin typeface="Trebuchet MS" panose="020B0603020202020204" pitchFamily="34" charset="0"/>
              </a:rPr>
              <a:t>nvestasi infrastruktur melalui kerja sama Pemerintah dengan badan usaha;</a:t>
            </a:r>
            <a:endParaRPr lang="en-US" altLang="en-US" sz="2000">
              <a:latin typeface="Trebuchet MS" panose="020B0603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Trebuchet MS" panose="020B0603020202020204" pitchFamily="34" charset="0"/>
              </a:rPr>
              <a:t>I</a:t>
            </a:r>
            <a:r>
              <a:rPr lang="id-ID" altLang="en-US" sz="2000">
                <a:latin typeface="Trebuchet MS" panose="020B0603020202020204" pitchFamily="34" charset="0"/>
              </a:rPr>
              <a:t>nvestasi sektor riil berdasarkan prioritas yang ditentukan oleh Pemerintah;</a:t>
            </a:r>
            <a:endParaRPr lang="en-US" altLang="en-US" sz="2000">
              <a:latin typeface="Trebuchet MS" panose="020B0603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Trebuchet MS" panose="020B0603020202020204" pitchFamily="34" charset="0"/>
              </a:rPr>
              <a:t>B</a:t>
            </a:r>
            <a:r>
              <a:rPr lang="id-ID" altLang="en-US" sz="2000">
                <a:latin typeface="Trebuchet MS" panose="020B0603020202020204" pitchFamily="34" charset="0"/>
              </a:rPr>
              <a:t>entuk investasi lainnya yang sah sesuai </a:t>
            </a:r>
            <a:r>
              <a:rPr lang="en-US" altLang="en-US" sz="2000">
                <a:latin typeface="Trebuchet MS" panose="020B0603020202020204" pitchFamily="34" charset="0"/>
              </a:rPr>
              <a:t>UU.</a:t>
            </a:r>
            <a:endParaRPr lang="id-ID" altLang="en-US" sz="2000">
              <a:latin typeface="Trebuchet MS" panose="020B0603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3350" y="1533525"/>
            <a:ext cx="8801100" cy="3105150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-188913" y="4527550"/>
            <a:ext cx="1819276" cy="1808163"/>
            <a:chOff x="-176446" y="4449723"/>
            <a:chExt cx="1814746" cy="18473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 rot="19334506">
              <a:off x="-176446" y="5920829"/>
              <a:ext cx="478232" cy="376292"/>
            </a:xfrm>
            <a:prstGeom prst="rect">
              <a:avLst/>
            </a:prstGeom>
            <a:solidFill>
              <a:srgbClr val="BC4C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pic>
          <p:nvPicPr>
            <p:cNvPr id="40973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9723"/>
              <a:ext cx="1638300" cy="1704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4231240" y="4598670"/>
            <a:ext cx="3967886" cy="1220515"/>
            <a:chOff x="5494788" y="4638675"/>
            <a:chExt cx="3967886" cy="1220515"/>
          </a:xfrm>
        </p:grpSpPr>
        <p:sp>
          <p:nvSpPr>
            <p:cNvPr id="25" name="TextBox 15"/>
            <p:cNvSpPr txBox="1">
              <a:spLocks noChangeArrowheads="1"/>
            </p:cNvSpPr>
            <p:nvPr/>
          </p:nvSpPr>
          <p:spPr bwMode="auto">
            <a:xfrm>
              <a:off x="7390986" y="4638675"/>
              <a:ext cx="2071688" cy="10160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 sz="6000" b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3</a:t>
              </a:r>
              <a:endParaRPr lang="id-ID" altLang="en-US" sz="6000" b="1" dirty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6" name="TextBox 16"/>
            <p:cNvSpPr txBox="1">
              <a:spLocks noChangeArrowheads="1"/>
            </p:cNvSpPr>
            <p:nvPr/>
          </p:nvSpPr>
          <p:spPr bwMode="auto">
            <a:xfrm>
              <a:off x="7908986" y="4953858"/>
              <a:ext cx="1350805" cy="4001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 sz="2000" b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TAHUN</a:t>
              </a:r>
              <a:endParaRPr lang="id-ID" altLang="en-US" sz="2000" b="1" dirty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22181" y="4869572"/>
              <a:ext cx="1868805" cy="31137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Jangka</a:t>
              </a:r>
              <a:r>
                <a:rPr lang="en-US" dirty="0" smtClean="0"/>
                <a:t> </a:t>
              </a:r>
              <a:r>
                <a:rPr lang="en-US" dirty="0" err="1" smtClean="0"/>
                <a:t>Investasi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22181" y="5182406"/>
              <a:ext cx="1868805" cy="311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PALING SINGKAT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94788" y="5552418"/>
              <a:ext cx="3331160" cy="30677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 Indonesia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5052280"/>
      </p:ext>
    </p:extLst>
  </p:cSld>
  <p:clrMapOvr>
    <a:masterClrMapping/>
  </p:clrMapOvr>
  <p:transition spd="med" advTm="454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20638" y="5027613"/>
            <a:ext cx="9156701" cy="808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1150" y="36513"/>
            <a:ext cx="3784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MENGAPA SEKARANG?</a:t>
            </a:r>
            <a:endParaRPr lang="en-US" altLang="en-US" sz="2000" b="1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2100" y="134938"/>
            <a:ext cx="84138" cy="428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168400"/>
            <a:ext cx="4587875" cy="38719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4589463" y="1168400"/>
            <a:ext cx="4586287" cy="387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700" y="2239963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AUTOMATIC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EXCHANGE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OF INFORMATION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(AEOI)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PALING LAMBAT MULAI 2018</a:t>
            </a:r>
            <a:endParaRPr lang="id-ID" altLang="en-US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03750" y="3363913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Trebuchet MS" panose="020B0603020202020204" pitchFamily="34" charset="0"/>
              </a:rPr>
              <a:t>REVISI UU PERBANKAN UNTUK KETERBUKAAN DATA BAGI PERPAJAKAN</a:t>
            </a:r>
            <a:endParaRPr lang="id-ID" sz="2800" b="1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371668" y="1515153"/>
            <a:ext cx="1707558" cy="16990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622026" y="1787257"/>
            <a:ext cx="1963736" cy="1537970"/>
          </a:xfrm>
          <a:prstGeom prst="rect">
            <a:avLst/>
          </a:prstGeom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284288" y="5003800"/>
            <a:ext cx="7613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rebuchet MS" panose="020B0603020202020204" pitchFamily="34" charset="0"/>
              </a:rPr>
              <a:t>WP </a:t>
            </a:r>
            <a:r>
              <a:rPr lang="en-US" altLang="en-US" sz="2400" b="1" u="sng">
                <a:solidFill>
                  <a:schemeClr val="bg1"/>
                </a:solidFill>
                <a:latin typeface="Trebuchet MS" panose="020B0603020202020204" pitchFamily="34" charset="0"/>
              </a:rPr>
              <a:t>tidak akan</a:t>
            </a:r>
            <a:r>
              <a:rPr lang="en-US" altLang="en-US" sz="2400" b="1">
                <a:solidFill>
                  <a:schemeClr val="bg1"/>
                </a:solidFill>
                <a:latin typeface="Trebuchet MS" panose="020B0603020202020204" pitchFamily="34" charset="0"/>
              </a:rPr>
              <a:t> bisa lagi menyembunyikan asetnya (di mana pun) dari otoritas pajak</a:t>
            </a:r>
            <a:endParaRPr lang="id-ID" altLang="en-US" sz="24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097463"/>
            <a:ext cx="654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-20638" y="685800"/>
            <a:ext cx="9177338" cy="5048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2425" y="715963"/>
            <a:ext cx="882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rebuchet MS" panose="020B0603020202020204" pitchFamily="34" charset="0"/>
              </a:rPr>
              <a:t>MANFAATKAN PENGAMPUNAN PAJAK SEKARANG, SEBELUM:</a:t>
            </a:r>
            <a:endParaRPr lang="id-ID" altLang="en-US" sz="24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6" y="1381079"/>
            <a:ext cx="3390335" cy="8961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8555">
            <a:off x="598768" y="3965510"/>
            <a:ext cx="3390335" cy="89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11" grpId="0" animBg="1"/>
      <p:bldP spid="3" grpId="0"/>
      <p:bldP spid="18" grpId="0"/>
      <p:bldP spid="21" grpId="0"/>
      <p:bldP spid="26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41825" y="250825"/>
            <a:ext cx="4702175" cy="549275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/>
              <a:t>TARIF KHUSUS OMZET TERTENTU</a:t>
            </a:r>
            <a:endParaRPr lang="id-ID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49750" y="247650"/>
            <a:ext cx="0" cy="55245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1001713"/>
            <a:ext cx="9144000" cy="619125"/>
          </a:xfrm>
          <a:prstGeom prst="rect">
            <a:avLst/>
          </a:prstGeom>
          <a:solidFill>
            <a:srgbClr val="07608A"/>
          </a:solidFill>
          <a:ln>
            <a:solidFill>
              <a:srgbClr val="07608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3825" y="985838"/>
            <a:ext cx="8896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WAJIB PAJAK DENGAN PEREDARAN USAHA S.D. Rp4,8MILIAR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PADA TAHUN PAJAK TERAKHIR</a:t>
            </a:r>
            <a:endParaRPr lang="id-ID" altLang="en-US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620838"/>
            <a:ext cx="4572000" cy="3328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4572000" y="1620838"/>
            <a:ext cx="4572000" cy="33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78513" y="1558925"/>
            <a:ext cx="2743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1500">
                <a:solidFill>
                  <a:schemeClr val="bg1"/>
                </a:solidFill>
                <a:latin typeface="Trebuchet MS" panose="020B0603020202020204" pitchFamily="34" charset="0"/>
              </a:rPr>
              <a:t>2%</a:t>
            </a:r>
            <a:endParaRPr lang="id-ID" altLang="en-US" sz="115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2625" y="1573213"/>
            <a:ext cx="34544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1500">
                <a:solidFill>
                  <a:schemeClr val="accent2"/>
                </a:solidFill>
                <a:latin typeface="Trebuchet MS" panose="020B0603020202020204" pitchFamily="34" charset="0"/>
              </a:rPr>
              <a:t>0,5%</a:t>
            </a:r>
            <a:endParaRPr lang="id-ID" altLang="en-US" sz="1150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06975" y="3329425"/>
            <a:ext cx="3771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JIKA HARTA YANG DIUNGKAPKAN </a:t>
            </a:r>
            <a:r>
              <a:rPr lang="en-US" alt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LEBIH DARI</a:t>
            </a:r>
          </a:p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Rp10 MILIAR</a:t>
            </a:r>
            <a:endParaRPr lang="id-ID" altLang="en-US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3825" y="3362675"/>
            <a:ext cx="4225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JIKA HARTA YANG DIUNGKAPKAN </a:t>
            </a:r>
            <a:r>
              <a:rPr lang="en-US" altLang="en-US" sz="24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SAMPAI</a:t>
            </a:r>
            <a:r>
              <a:rPr lang="en-US" altLang="en-US" sz="24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DENGAN</a:t>
            </a:r>
            <a:endParaRPr lang="en-US" altLang="en-US" sz="2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Rp10 MILIAR</a:t>
            </a:r>
            <a:endParaRPr lang="id-ID" altLang="en-US" sz="2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941888"/>
            <a:ext cx="9144000" cy="515937"/>
          </a:xfrm>
          <a:prstGeom prst="rect">
            <a:avLst/>
          </a:prstGeom>
          <a:solidFill>
            <a:srgbClr val="07608A"/>
          </a:solidFill>
          <a:ln>
            <a:solidFill>
              <a:srgbClr val="07608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4995863"/>
            <a:ext cx="8621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rebuchet MS" panose="020B0603020202020204" pitchFamily="34" charset="0"/>
              </a:rPr>
              <a:t>SEJAK UU BERLAKU S.D. 31 MARET 2017</a:t>
            </a:r>
            <a:endParaRPr lang="id-ID" altLang="en-US" sz="24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0538" y="639763"/>
            <a:ext cx="1833562" cy="183515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5613181" y="88900"/>
            <a:ext cx="367890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US" altLang="en-US" sz="2800" b="1" dirty="0">
                <a:latin typeface="Trebuchet MS" panose="020B0603020202020204" pitchFamily="34" charset="0"/>
              </a:rPr>
              <a:t>CARA PERMOHONAN</a:t>
            </a:r>
            <a:endParaRPr lang="id-ID" altLang="en-US" sz="2800" b="1" dirty="0">
              <a:latin typeface="Trebuchet MS" panose="020B0603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602617" y="88900"/>
            <a:ext cx="0" cy="55245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989263" y="871538"/>
            <a:ext cx="5505450" cy="1939925"/>
            <a:chOff x="2989263" y="871538"/>
            <a:chExt cx="5505450" cy="1939925"/>
          </a:xfrm>
        </p:grpSpPr>
        <p:pic>
          <p:nvPicPr>
            <p:cNvPr id="19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849" y="2041233"/>
              <a:ext cx="2876551" cy="34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1"/>
            <p:cNvGrpSpPr>
              <a:grpSpLocks/>
            </p:cNvGrpSpPr>
            <p:nvPr/>
          </p:nvGrpSpPr>
          <p:grpSpPr bwMode="auto">
            <a:xfrm>
              <a:off x="2989263" y="871538"/>
              <a:ext cx="5505450" cy="1939925"/>
              <a:chOff x="3333383" y="1239870"/>
              <a:chExt cx="5506051" cy="1938992"/>
            </a:xfrm>
          </p:grpSpPr>
          <p:pic>
            <p:nvPicPr>
              <p:cNvPr id="37902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6517" y="1291770"/>
                <a:ext cx="2433711" cy="365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333383" y="1239870"/>
                <a:ext cx="5506051" cy="19389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err="1">
                    <a:latin typeface="Trebuchet MS" panose="020B0603020202020204" pitchFamily="34" charset="0"/>
                  </a:rPr>
                  <a:t>Temui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n-US" sz="2400" b="1" dirty="0">
                    <a:latin typeface="Trebuchet MS" panose="020B0603020202020204" pitchFamily="34" charset="0"/>
                  </a:rPr>
                  <a:t>HELPDESK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n-US" sz="2400" dirty="0" err="1">
                    <a:latin typeface="Trebuchet MS" panose="020B0603020202020204" pitchFamily="34" charset="0"/>
                  </a:rPr>
                  <a:t>untuk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n-US" sz="2400" dirty="0" err="1">
                    <a:latin typeface="Trebuchet MS" panose="020B0603020202020204" pitchFamily="34" charset="0"/>
                  </a:rPr>
                  <a:t>informasi</a:t>
                </a:r>
                <a:r>
                  <a:rPr lang="en-US" sz="2400" dirty="0">
                    <a:latin typeface="Trebuchet MS" panose="020B0603020202020204" pitchFamily="34" charset="0"/>
                  </a:rPr>
                  <a:t>: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 err="1">
                    <a:latin typeface="Trebuchet MS" panose="020B0603020202020204" pitchFamily="34" charset="0"/>
                  </a:rPr>
                  <a:t>Seputar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n-US" sz="2400" dirty="0" err="1">
                    <a:latin typeface="Trebuchet MS" panose="020B0603020202020204" pitchFamily="34" charset="0"/>
                  </a:rPr>
                  <a:t>Pengampunan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n-US" sz="2400" dirty="0" err="1">
                    <a:latin typeface="Trebuchet MS" panose="020B0603020202020204" pitchFamily="34" charset="0"/>
                  </a:rPr>
                  <a:t>Pajak</a:t>
                </a:r>
                <a:endParaRPr lang="en-US" sz="2400" dirty="0">
                  <a:latin typeface="Trebuchet MS" panose="020B0603020202020204" pitchFamily="34" charset="0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 err="1">
                    <a:latin typeface="Trebuchet MS" panose="020B0603020202020204" pitchFamily="34" charset="0"/>
                  </a:rPr>
                  <a:t>Persyaratan</a:t>
                </a:r>
                <a:r>
                  <a:rPr lang="en-US" sz="2400" dirty="0">
                    <a:latin typeface="Trebuchet MS" panose="020B0603020202020204" pitchFamily="34" charset="0"/>
                  </a:rPr>
                  <a:t> yang </a:t>
                </a:r>
                <a:r>
                  <a:rPr lang="en-US" sz="2400" dirty="0" err="1">
                    <a:latin typeface="Trebuchet MS" panose="020B0603020202020204" pitchFamily="34" charset="0"/>
                  </a:rPr>
                  <a:t>diperlukan</a:t>
                </a:r>
                <a:endParaRPr lang="en-US" sz="2400" dirty="0">
                  <a:latin typeface="Trebuchet MS" panose="020B0603020202020204" pitchFamily="34" charset="0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sz="2400" b="1" dirty="0" smtClean="0">
                    <a:latin typeface="Trebuchet MS" panose="020B0603020202020204" pitchFamily="34" charset="0"/>
                  </a:rPr>
                  <a:t>TUNGGAKAN PAJAK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 err="1" smtClean="0">
                    <a:latin typeface="Trebuchet MS" panose="020B0603020202020204" pitchFamily="34" charset="0"/>
                  </a:rPr>
                  <a:t>Penghitungan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sz="2400" dirty="0" err="1">
                    <a:latin typeface="Trebuchet MS" panose="020B0603020202020204" pitchFamily="34" charset="0"/>
                  </a:rPr>
                  <a:t>uang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n-US" sz="2400" dirty="0" err="1">
                    <a:latin typeface="Trebuchet MS" panose="020B0603020202020204" pitchFamily="34" charset="0"/>
                  </a:rPr>
                  <a:t>tebusan</a:t>
                </a:r>
                <a:endParaRPr lang="id-ID" sz="2400" dirty="0">
                  <a:latin typeface="Trebuchet MS" panose="020B0603020202020204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042391" y="3291814"/>
            <a:ext cx="3206009" cy="461962"/>
            <a:chOff x="3042391" y="3291814"/>
            <a:chExt cx="3206009" cy="461962"/>
          </a:xfrm>
        </p:grpSpPr>
        <p:pic>
          <p:nvPicPr>
            <p:cNvPr id="37900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91" y="3348407"/>
              <a:ext cx="1032704" cy="365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1" name="TextBox 15"/>
            <p:cNvSpPr txBox="1">
              <a:spLocks noChangeArrowheads="1"/>
            </p:cNvSpPr>
            <p:nvPr/>
          </p:nvSpPr>
          <p:spPr bwMode="auto">
            <a:xfrm>
              <a:off x="3080491" y="3291814"/>
              <a:ext cx="3167909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latin typeface="Trebuchet MS" panose="020B0603020202020204" pitchFamily="34" charset="0"/>
                </a:rPr>
                <a:t>Bayar  </a:t>
              </a:r>
              <a:r>
                <a:rPr lang="en-US" altLang="en-US" sz="2400" dirty="0" err="1">
                  <a:latin typeface="Trebuchet MS" panose="020B0603020202020204" pitchFamily="34" charset="0"/>
                </a:rPr>
                <a:t>Uang</a:t>
              </a:r>
              <a:r>
                <a:rPr lang="en-US" altLang="en-US" sz="2400" dirty="0">
                  <a:latin typeface="Trebuchet MS" panose="020B0603020202020204" pitchFamily="34" charset="0"/>
                </a:rPr>
                <a:t> </a:t>
              </a:r>
              <a:r>
                <a:rPr lang="en-US" altLang="en-US" sz="2400" dirty="0" err="1">
                  <a:latin typeface="Trebuchet MS" panose="020B0603020202020204" pitchFamily="34" charset="0"/>
                </a:rPr>
                <a:t>Tebusan</a:t>
              </a:r>
              <a:endParaRPr lang="id-ID" altLang="en-US" sz="2400" dirty="0">
                <a:latin typeface="Trebuchet MS" panose="020B0603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803525"/>
            <a:ext cx="12858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013075" y="4656138"/>
            <a:ext cx="5505450" cy="1201737"/>
            <a:chOff x="3367231" y="3990455"/>
            <a:chExt cx="5506051" cy="1200329"/>
          </a:xfrm>
        </p:grpSpPr>
        <p:pic>
          <p:nvPicPr>
            <p:cNvPr id="37898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517" y="4062560"/>
              <a:ext cx="1649940" cy="365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9" name="TextBox 20"/>
            <p:cNvSpPr txBox="1">
              <a:spLocks noChangeArrowheads="1"/>
            </p:cNvSpPr>
            <p:nvPr/>
          </p:nvSpPr>
          <p:spPr bwMode="auto">
            <a:xfrm>
              <a:off x="3367231" y="3990455"/>
              <a:ext cx="550605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dirty="0" err="1">
                  <a:latin typeface="Trebuchet MS" panose="020B0603020202020204" pitchFamily="34" charset="0"/>
                </a:rPr>
                <a:t>Sampaikan</a:t>
              </a:r>
              <a:r>
                <a:rPr lang="en-US" altLang="en-US" sz="2400" dirty="0">
                  <a:latin typeface="Trebuchet MS" panose="020B0603020202020204" pitchFamily="34" charset="0"/>
                </a:rPr>
                <a:t> </a:t>
              </a:r>
              <a:r>
                <a:rPr lang="en-US" altLang="en-US" sz="2400" dirty="0" err="1">
                  <a:latin typeface="Trebuchet MS" panose="020B0603020202020204" pitchFamily="34" charset="0"/>
                </a:rPr>
                <a:t>Surat</a:t>
              </a:r>
              <a:r>
                <a:rPr lang="en-US" altLang="en-US" sz="2400" dirty="0">
                  <a:latin typeface="Trebuchet MS" panose="020B0603020202020204" pitchFamily="34" charset="0"/>
                </a:rPr>
                <a:t> </a:t>
              </a:r>
              <a:r>
                <a:rPr lang="en-US" altLang="en-US" sz="2400" dirty="0" err="1">
                  <a:latin typeface="Trebuchet MS" panose="020B0603020202020204" pitchFamily="34" charset="0"/>
                </a:rPr>
                <a:t>Pernyataan</a:t>
              </a:r>
              <a:r>
                <a:rPr lang="en-US" altLang="en-US" sz="2400" dirty="0">
                  <a:latin typeface="Trebuchet MS" panose="020B0603020202020204" pitchFamily="34" charset="0"/>
                </a:rPr>
                <a:t> </a:t>
              </a:r>
              <a:r>
                <a:rPr lang="en-US" altLang="en-US" sz="2400" dirty="0" err="1">
                  <a:latin typeface="Trebuchet MS" panose="020B0603020202020204" pitchFamily="34" charset="0"/>
                </a:rPr>
                <a:t>Harta</a:t>
              </a:r>
              <a:r>
                <a:rPr lang="en-US" altLang="en-US" sz="2400" dirty="0">
                  <a:latin typeface="Trebuchet MS" panose="020B0603020202020204" pitchFamily="34" charset="0"/>
                </a:rPr>
                <a:t> </a:t>
              </a:r>
              <a:r>
                <a:rPr lang="en-US" altLang="en-US" sz="2400" dirty="0" err="1">
                  <a:latin typeface="Trebuchet MS" panose="020B0603020202020204" pitchFamily="34" charset="0"/>
                </a:rPr>
                <a:t>untuk</a:t>
              </a:r>
              <a:r>
                <a:rPr lang="en-US" altLang="en-US" sz="2400" dirty="0">
                  <a:latin typeface="Trebuchet MS" panose="020B0603020202020204" pitchFamily="34" charset="0"/>
                </a:rPr>
                <a:t> </a:t>
              </a:r>
              <a:r>
                <a:rPr lang="en-US" altLang="en-US" sz="2400" dirty="0" err="1">
                  <a:latin typeface="Trebuchet MS" panose="020B0603020202020204" pitchFamily="34" charset="0"/>
                </a:rPr>
                <a:t>Pengampunan</a:t>
              </a:r>
              <a:r>
                <a:rPr lang="en-US" altLang="en-US" sz="2400" dirty="0">
                  <a:latin typeface="Trebuchet MS" panose="020B0603020202020204" pitchFamily="34" charset="0"/>
                </a:rPr>
                <a:t> </a:t>
              </a:r>
              <a:r>
                <a:rPr lang="en-US" altLang="en-US" sz="2400" dirty="0" err="1">
                  <a:latin typeface="Trebuchet MS" panose="020B0603020202020204" pitchFamily="34" charset="0"/>
                </a:rPr>
                <a:t>Pajak</a:t>
              </a:r>
              <a:r>
                <a:rPr lang="en-US" altLang="en-US" sz="2400" dirty="0">
                  <a:latin typeface="Trebuchet MS" panose="020B0603020202020204" pitchFamily="34" charset="0"/>
                </a:rPr>
                <a:t> </a:t>
              </a:r>
              <a:r>
                <a:rPr lang="en-US" altLang="en-US" sz="2400" dirty="0" err="1">
                  <a:latin typeface="Trebuchet MS" panose="020B0603020202020204" pitchFamily="34" charset="0"/>
                </a:rPr>
                <a:t>beserta</a:t>
              </a:r>
              <a:r>
                <a:rPr lang="en-US" altLang="en-US" sz="2400" dirty="0">
                  <a:latin typeface="Trebuchet MS" panose="020B0603020202020204" pitchFamily="34" charset="0"/>
                </a:rPr>
                <a:t> </a:t>
              </a:r>
              <a:r>
                <a:rPr lang="en-US" altLang="en-US" sz="2400" dirty="0" err="1">
                  <a:latin typeface="Trebuchet MS" panose="020B0603020202020204" pitchFamily="34" charset="0"/>
                </a:rPr>
                <a:t>lampirannya</a:t>
              </a:r>
              <a:endParaRPr lang="id-ID" altLang="en-US" sz="24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6238" y="4457697"/>
            <a:ext cx="2365375" cy="1543052"/>
            <a:chOff x="376238" y="4486275"/>
            <a:chExt cx="2365375" cy="1543052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33413" y="4486275"/>
              <a:ext cx="2108200" cy="1541463"/>
              <a:chOff x="674242" y="3727448"/>
              <a:chExt cx="2644393" cy="203360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print"/>
              <a:srcRect l="13878" r="1" b="390"/>
              <a:stretch/>
            </p:blipFill>
            <p:spPr>
              <a:xfrm>
                <a:off x="674242" y="3727448"/>
                <a:ext cx="2644393" cy="2033601"/>
              </a:xfrm>
              <a:prstGeom prst="rect">
                <a:avLst/>
              </a:pr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7905" name="TextBox 7"/>
              <p:cNvSpPr txBox="1">
                <a:spLocks noChangeArrowheads="1"/>
              </p:cNvSpPr>
              <p:nvPr/>
            </p:nvSpPr>
            <p:spPr bwMode="auto">
              <a:xfrm>
                <a:off x="924258" y="3828529"/>
                <a:ext cx="1834952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900" b="1" dirty="0">
                    <a:latin typeface="Calibri" panose="020F0502020204030204" pitchFamily="34" charset="0"/>
                  </a:rPr>
                  <a:t>SURAT PERNYATAAN HARTA</a:t>
                </a:r>
              </a:p>
              <a:p>
                <a:pPr algn="ctr" eaLnBrk="1" hangingPunct="1"/>
                <a:r>
                  <a:rPr lang="en-US" altLang="en-US" sz="800" dirty="0">
                    <a:latin typeface="Calibri" panose="020F0502020204030204" pitchFamily="34" charset="0"/>
                  </a:rPr>
                  <a:t>UNTUK</a:t>
                </a:r>
                <a:endParaRPr lang="en-US" altLang="en-US" sz="900" dirty="0">
                  <a:latin typeface="Calibri" panose="020F0502020204030204" pitchFamily="34" charset="0"/>
                </a:endParaRPr>
              </a:p>
              <a:p>
                <a:pPr algn="ctr" eaLnBrk="1" hangingPunct="1"/>
                <a:r>
                  <a:rPr lang="en-US" altLang="en-US" sz="900" b="1" dirty="0">
                    <a:latin typeface="Calibri" panose="020F0502020204030204" pitchFamily="34" charset="0"/>
                  </a:rPr>
                  <a:t>PENGAMPUNAN PAJAK</a:t>
                </a:r>
                <a:endParaRPr lang="id-ID" altLang="en-US" sz="900" b="1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1279585" y="4651051"/>
                <a:ext cx="112705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Isosceles Triangle 11"/>
            <p:cNvSpPr/>
            <p:nvPr/>
          </p:nvSpPr>
          <p:spPr>
            <a:xfrm>
              <a:off x="376238" y="5729289"/>
              <a:ext cx="290513" cy="300038"/>
            </a:xfrm>
            <a:custGeom>
              <a:avLst/>
              <a:gdLst>
                <a:gd name="connsiteX0" fmla="*/ 0 w 390525"/>
                <a:gd name="connsiteY0" fmla="*/ 304800 h 304800"/>
                <a:gd name="connsiteX1" fmla="*/ 195263 w 390525"/>
                <a:gd name="connsiteY1" fmla="*/ 0 h 304800"/>
                <a:gd name="connsiteX2" fmla="*/ 390525 w 390525"/>
                <a:gd name="connsiteY2" fmla="*/ 304800 h 304800"/>
                <a:gd name="connsiteX3" fmla="*/ 0 w 390525"/>
                <a:gd name="connsiteY3" fmla="*/ 304800 h 304800"/>
                <a:gd name="connsiteX0" fmla="*/ 0 w 280988"/>
                <a:gd name="connsiteY0" fmla="*/ 304800 h 347663"/>
                <a:gd name="connsiteX1" fmla="*/ 195263 w 280988"/>
                <a:gd name="connsiteY1" fmla="*/ 0 h 347663"/>
                <a:gd name="connsiteX2" fmla="*/ 280988 w 280988"/>
                <a:gd name="connsiteY2" fmla="*/ 347663 h 347663"/>
                <a:gd name="connsiteX3" fmla="*/ 0 w 280988"/>
                <a:gd name="connsiteY3" fmla="*/ 304800 h 347663"/>
                <a:gd name="connsiteX0" fmla="*/ 0 w 280988"/>
                <a:gd name="connsiteY0" fmla="*/ 347662 h 347663"/>
                <a:gd name="connsiteX1" fmla="*/ 195263 w 280988"/>
                <a:gd name="connsiteY1" fmla="*/ 0 h 347663"/>
                <a:gd name="connsiteX2" fmla="*/ 280988 w 280988"/>
                <a:gd name="connsiteY2" fmla="*/ 347663 h 347663"/>
                <a:gd name="connsiteX3" fmla="*/ 0 w 280988"/>
                <a:gd name="connsiteY3" fmla="*/ 347662 h 347663"/>
                <a:gd name="connsiteX0" fmla="*/ 0 w 290513"/>
                <a:gd name="connsiteY0" fmla="*/ 300037 h 300038"/>
                <a:gd name="connsiteX1" fmla="*/ 290513 w 290513"/>
                <a:gd name="connsiteY1" fmla="*/ 0 h 300038"/>
                <a:gd name="connsiteX2" fmla="*/ 280988 w 290513"/>
                <a:gd name="connsiteY2" fmla="*/ 300038 h 300038"/>
                <a:gd name="connsiteX3" fmla="*/ 0 w 290513"/>
                <a:gd name="connsiteY3" fmla="*/ 300037 h 30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13" h="300038">
                  <a:moveTo>
                    <a:pt x="0" y="300037"/>
                  </a:moveTo>
                  <a:lnTo>
                    <a:pt x="290513" y="0"/>
                  </a:lnTo>
                  <a:lnTo>
                    <a:pt x="280988" y="300038"/>
                  </a:lnTo>
                  <a:lnTo>
                    <a:pt x="0" y="300037"/>
                  </a:lnTo>
                  <a:close/>
                </a:path>
              </a:pathLst>
            </a:custGeom>
            <a:solidFill>
              <a:srgbClr val="FFE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199506" y="388938"/>
            <a:ext cx="6715125" cy="6469062"/>
            <a:chOff x="-140005" y="435996"/>
            <a:chExt cx="6714975" cy="6470329"/>
          </a:xfrm>
        </p:grpSpPr>
        <p:grpSp>
          <p:nvGrpSpPr>
            <p:cNvPr id="22538" name="Group 2"/>
            <p:cNvGrpSpPr>
              <a:grpSpLocks/>
            </p:cNvGrpSpPr>
            <p:nvPr/>
          </p:nvGrpSpPr>
          <p:grpSpPr bwMode="auto">
            <a:xfrm>
              <a:off x="-140005" y="435996"/>
              <a:ext cx="6714975" cy="6470329"/>
              <a:chOff x="-140005" y="435996"/>
              <a:chExt cx="6714975" cy="6470329"/>
            </a:xfrm>
          </p:grpSpPr>
          <p:grpSp>
            <p:nvGrpSpPr>
              <p:cNvPr id="22541" name="Group 5"/>
              <p:cNvGrpSpPr>
                <a:grpSpLocks/>
              </p:cNvGrpSpPr>
              <p:nvPr/>
            </p:nvGrpSpPr>
            <p:grpSpPr bwMode="auto">
              <a:xfrm>
                <a:off x="-140005" y="435996"/>
                <a:ext cx="6714975" cy="6470329"/>
                <a:chOff x="-140005" y="435996"/>
                <a:chExt cx="6714975" cy="6470329"/>
              </a:xfrm>
            </p:grpSpPr>
            <p:pic>
              <p:nvPicPr>
                <p:cNvPr id="22552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13" t="90550" r="79753"/>
                <a:stretch>
                  <a:fillRect/>
                </a:stretch>
              </p:blipFill>
              <p:spPr bwMode="auto">
                <a:xfrm rot="188242">
                  <a:off x="-140005" y="5674620"/>
                  <a:ext cx="450225" cy="12317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53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878" r="2" b="391"/>
                <a:stretch>
                  <a:fillRect/>
                </a:stretch>
              </p:blipFill>
              <p:spPr bwMode="auto">
                <a:xfrm>
                  <a:off x="-1" y="435996"/>
                  <a:ext cx="6574971" cy="5583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1571282" y="2246100"/>
                <a:ext cx="2524069" cy="1905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71282" y="2827239"/>
                <a:ext cx="2524069" cy="1905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71282" y="3206726"/>
                <a:ext cx="2524069" cy="1905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590331" y="3541754"/>
                <a:ext cx="2524069" cy="1905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90331" y="3922829"/>
                <a:ext cx="2524069" cy="1905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563345" y="2511264"/>
                <a:ext cx="2524069" cy="1905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3107947" y="4345186"/>
                <a:ext cx="979466" cy="30168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3134935" y="4438867"/>
                <a:ext cx="979465" cy="30169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107947" y="5121626"/>
                <a:ext cx="979466" cy="30169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6" name="Freeform 25"/>
              <p:cNvSpPr/>
              <p:nvPr/>
            </p:nvSpPr>
            <p:spPr>
              <a:xfrm>
                <a:off x="3161921" y="4686565"/>
                <a:ext cx="666735" cy="308035"/>
              </a:xfrm>
              <a:custGeom>
                <a:avLst/>
                <a:gdLst>
                  <a:gd name="connsiteX0" fmla="*/ 0 w 666750"/>
                  <a:gd name="connsiteY0" fmla="*/ 285750 h 308814"/>
                  <a:gd name="connsiteX1" fmla="*/ 19050 w 666750"/>
                  <a:gd name="connsiteY1" fmla="*/ 190500 h 308814"/>
                  <a:gd name="connsiteX2" fmla="*/ 76200 w 666750"/>
                  <a:gd name="connsiteY2" fmla="*/ 57150 h 308814"/>
                  <a:gd name="connsiteX3" fmla="*/ 133350 w 666750"/>
                  <a:gd name="connsiteY3" fmla="*/ 19050 h 308814"/>
                  <a:gd name="connsiteX4" fmla="*/ 228600 w 666750"/>
                  <a:gd name="connsiteY4" fmla="*/ 114300 h 308814"/>
                  <a:gd name="connsiteX5" fmla="*/ 171450 w 666750"/>
                  <a:gd name="connsiteY5" fmla="*/ 152400 h 308814"/>
                  <a:gd name="connsiteX6" fmla="*/ 95250 w 666750"/>
                  <a:gd name="connsiteY6" fmla="*/ 133350 h 308814"/>
                  <a:gd name="connsiteX7" fmla="*/ 152400 w 666750"/>
                  <a:gd name="connsiteY7" fmla="*/ 76200 h 308814"/>
                  <a:gd name="connsiteX8" fmla="*/ 190500 w 666750"/>
                  <a:gd name="connsiteY8" fmla="*/ 171450 h 308814"/>
                  <a:gd name="connsiteX9" fmla="*/ 209550 w 666750"/>
                  <a:gd name="connsiteY9" fmla="*/ 304800 h 308814"/>
                  <a:gd name="connsiteX10" fmla="*/ 228600 w 666750"/>
                  <a:gd name="connsiteY10" fmla="*/ 228600 h 308814"/>
                  <a:gd name="connsiteX11" fmla="*/ 247650 w 666750"/>
                  <a:gd name="connsiteY11" fmla="*/ 171450 h 308814"/>
                  <a:gd name="connsiteX12" fmla="*/ 400050 w 666750"/>
                  <a:gd name="connsiteY12" fmla="*/ 114300 h 308814"/>
                  <a:gd name="connsiteX13" fmla="*/ 247650 w 666750"/>
                  <a:gd name="connsiteY13" fmla="*/ 114300 h 308814"/>
                  <a:gd name="connsiteX14" fmla="*/ 209550 w 666750"/>
                  <a:gd name="connsiteY14" fmla="*/ 171450 h 308814"/>
                  <a:gd name="connsiteX15" fmla="*/ 381000 w 666750"/>
                  <a:gd name="connsiteY15" fmla="*/ 228600 h 308814"/>
                  <a:gd name="connsiteX16" fmla="*/ 438150 w 666750"/>
                  <a:gd name="connsiteY16" fmla="*/ 95250 h 308814"/>
                  <a:gd name="connsiteX17" fmla="*/ 590550 w 666750"/>
                  <a:gd name="connsiteY17" fmla="*/ 133350 h 308814"/>
                  <a:gd name="connsiteX18" fmla="*/ 628650 w 666750"/>
                  <a:gd name="connsiteY18" fmla="*/ 57150 h 308814"/>
                  <a:gd name="connsiteX19" fmla="*/ 666750 w 666750"/>
                  <a:gd name="connsiteY19" fmla="*/ 0 h 30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66750" h="308814">
                    <a:moveTo>
                      <a:pt x="0" y="285750"/>
                    </a:moveTo>
                    <a:cubicBezTo>
                      <a:pt x="6350" y="254000"/>
                      <a:pt x="12026" y="222108"/>
                      <a:pt x="19050" y="190500"/>
                    </a:cubicBezTo>
                    <a:cubicBezTo>
                      <a:pt x="31542" y="134288"/>
                      <a:pt x="34168" y="99182"/>
                      <a:pt x="76200" y="57150"/>
                    </a:cubicBezTo>
                    <a:cubicBezTo>
                      <a:pt x="92389" y="40961"/>
                      <a:pt x="114300" y="31750"/>
                      <a:pt x="133350" y="19050"/>
                    </a:cubicBezTo>
                    <a:cubicBezTo>
                      <a:pt x="151279" y="31003"/>
                      <a:pt x="236071" y="76947"/>
                      <a:pt x="228600" y="114300"/>
                    </a:cubicBezTo>
                    <a:cubicBezTo>
                      <a:pt x="224110" y="136751"/>
                      <a:pt x="190500" y="139700"/>
                      <a:pt x="171450" y="152400"/>
                    </a:cubicBezTo>
                    <a:cubicBezTo>
                      <a:pt x="146050" y="146050"/>
                      <a:pt x="101600" y="158750"/>
                      <a:pt x="95250" y="133350"/>
                    </a:cubicBezTo>
                    <a:cubicBezTo>
                      <a:pt x="88716" y="107214"/>
                      <a:pt x="127386" y="66194"/>
                      <a:pt x="152400" y="76200"/>
                    </a:cubicBezTo>
                    <a:cubicBezTo>
                      <a:pt x="184150" y="88900"/>
                      <a:pt x="177800" y="139700"/>
                      <a:pt x="190500" y="171450"/>
                    </a:cubicBezTo>
                    <a:cubicBezTo>
                      <a:pt x="196850" y="215900"/>
                      <a:pt x="184643" y="267440"/>
                      <a:pt x="209550" y="304800"/>
                    </a:cubicBezTo>
                    <a:cubicBezTo>
                      <a:pt x="224073" y="326585"/>
                      <a:pt x="221407" y="253774"/>
                      <a:pt x="228600" y="228600"/>
                    </a:cubicBezTo>
                    <a:cubicBezTo>
                      <a:pt x="234117" y="209292"/>
                      <a:pt x="235106" y="187130"/>
                      <a:pt x="247650" y="171450"/>
                    </a:cubicBezTo>
                    <a:cubicBezTo>
                      <a:pt x="285024" y="124733"/>
                      <a:pt x="348417" y="124627"/>
                      <a:pt x="400050" y="114300"/>
                    </a:cubicBezTo>
                    <a:cubicBezTo>
                      <a:pt x="344632" y="100445"/>
                      <a:pt x="303068" y="77355"/>
                      <a:pt x="247650" y="114300"/>
                    </a:cubicBezTo>
                    <a:cubicBezTo>
                      <a:pt x="228600" y="127000"/>
                      <a:pt x="222250" y="152400"/>
                      <a:pt x="209550" y="171450"/>
                    </a:cubicBezTo>
                    <a:cubicBezTo>
                      <a:pt x="233415" y="266909"/>
                      <a:pt x="217485" y="310357"/>
                      <a:pt x="381000" y="228600"/>
                    </a:cubicBezTo>
                    <a:cubicBezTo>
                      <a:pt x="399832" y="219184"/>
                      <a:pt x="430094" y="119417"/>
                      <a:pt x="438150" y="95250"/>
                    </a:cubicBezTo>
                    <a:cubicBezTo>
                      <a:pt x="488950" y="107950"/>
                      <a:pt x="567132" y="180185"/>
                      <a:pt x="590550" y="133350"/>
                    </a:cubicBezTo>
                    <a:cubicBezTo>
                      <a:pt x="603250" y="107950"/>
                      <a:pt x="614561" y="81806"/>
                      <a:pt x="628650" y="57150"/>
                    </a:cubicBezTo>
                    <a:cubicBezTo>
                      <a:pt x="640009" y="37271"/>
                      <a:pt x="666750" y="0"/>
                      <a:pt x="666750" y="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</p:grpSp>
        <p:sp>
          <p:nvSpPr>
            <p:cNvPr id="22539" name="TextBox 6"/>
            <p:cNvSpPr txBox="1">
              <a:spLocks noChangeArrowheads="1"/>
            </p:cNvSpPr>
            <p:nvPr/>
          </p:nvSpPr>
          <p:spPr bwMode="auto">
            <a:xfrm>
              <a:off x="1066800" y="781050"/>
              <a:ext cx="367665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SURAT PERNYATAAN HARTA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UNTUK</a:t>
              </a:r>
              <a:endParaRPr lang="en-US" altLang="en-US" sz="2400"/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PENGAMPUNAN PAJAK</a:t>
              </a:r>
              <a:endParaRPr lang="id-ID" altLang="en-US" sz="2400" b="1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447460" y="1920599"/>
              <a:ext cx="2857436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5791200" y="1"/>
            <a:ext cx="3352800" cy="165652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836755" y="0"/>
            <a:ext cx="3307246" cy="199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Surat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Pernyataan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berisi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identitas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WP,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harta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utang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harta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bersih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serta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penghitungan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Uang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Tebusan</a:t>
            </a:r>
            <a:endParaRPr lang="id-ID" sz="20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None/>
            </a:pPr>
            <a:endParaRPr lang="id-ID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38450" y="4152900"/>
            <a:ext cx="1466850" cy="1114425"/>
          </a:xfrm>
          <a:prstGeom prst="roundRect">
            <a:avLst/>
          </a:prstGeom>
          <a:noFill/>
          <a:ln w="38100">
            <a:solidFill>
              <a:srgbClr val="BC4C1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Elbow Connector 4"/>
          <p:cNvCxnSpPr/>
          <p:nvPr/>
        </p:nvCxnSpPr>
        <p:spPr>
          <a:xfrm flipV="1">
            <a:off x="3762375" y="3941763"/>
            <a:ext cx="2286000" cy="211137"/>
          </a:xfrm>
          <a:prstGeom prst="bentConnector3">
            <a:avLst>
              <a:gd name="adj1" fmla="val -417"/>
            </a:avLst>
          </a:prstGeom>
          <a:ln w="38100">
            <a:solidFill>
              <a:srgbClr val="BC4C1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6178550" y="3713163"/>
            <a:ext cx="2727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Trebuchet MS" panose="020B0603020202020204" pitchFamily="34" charset="0"/>
              </a:rPr>
              <a:t>Oleh</a:t>
            </a:r>
            <a:r>
              <a:rPr lang="en-US" altLang="en-US" sz="2000" b="1" dirty="0">
                <a:latin typeface="Trebuchet MS" panose="020B0603020202020204" pitchFamily="34" charset="0"/>
              </a:rPr>
              <a:t> WP </a:t>
            </a:r>
            <a:r>
              <a:rPr lang="en-US" altLang="en-US" sz="2000" b="1" dirty="0" err="1">
                <a:latin typeface="Trebuchet MS" panose="020B0603020202020204" pitchFamily="34" charset="0"/>
              </a:rPr>
              <a:t>sendiri</a:t>
            </a:r>
            <a:r>
              <a:rPr lang="en-US" altLang="en-US" sz="2000" b="1" dirty="0"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latin typeface="Trebuchet MS" panose="020B0603020202020204" pitchFamily="34" charset="0"/>
              </a:rPr>
              <a:t>untuk</a:t>
            </a:r>
            <a:r>
              <a:rPr lang="en-US" altLang="en-US" sz="2000" b="1" dirty="0"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latin typeface="Trebuchet MS" panose="020B0603020202020204" pitchFamily="34" charset="0"/>
              </a:rPr>
              <a:t>Orang</a:t>
            </a:r>
            <a:r>
              <a:rPr lang="en-US" altLang="en-US" sz="2000" b="1" dirty="0"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latin typeface="Trebuchet MS" panose="020B0603020202020204" pitchFamily="34" charset="0"/>
              </a:rPr>
              <a:t>Pribadi</a:t>
            </a:r>
            <a:endParaRPr lang="en-US" alt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22536" name="Rectangle 27"/>
          <p:cNvSpPr>
            <a:spLocks noChangeArrowheads="1"/>
          </p:cNvSpPr>
          <p:nvPr/>
        </p:nvSpPr>
        <p:spPr bwMode="auto">
          <a:xfrm>
            <a:off x="6186488" y="4618038"/>
            <a:ext cx="28241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Trebuchet MS" panose="020B0603020202020204" pitchFamily="34" charset="0"/>
              </a:rPr>
              <a:t>Oleh</a:t>
            </a:r>
            <a:r>
              <a:rPr lang="en-US" altLang="en-US" sz="2000" b="1" dirty="0"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latin typeface="Trebuchet MS" panose="020B0603020202020204" pitchFamily="34" charset="0"/>
              </a:rPr>
              <a:t>pemimpin</a:t>
            </a:r>
            <a:r>
              <a:rPr lang="en-US" altLang="en-US" sz="2000" b="1" dirty="0"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latin typeface="Trebuchet MS" panose="020B0603020202020204" pitchFamily="34" charset="0"/>
              </a:rPr>
              <a:t>tertinggi</a:t>
            </a:r>
            <a:r>
              <a:rPr lang="en-US" altLang="en-US" sz="2000" b="1" dirty="0"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latin typeface="Trebuchet MS" panose="020B0603020202020204" pitchFamily="34" charset="0"/>
              </a:rPr>
              <a:t>Badan</a:t>
            </a:r>
            <a:r>
              <a:rPr lang="en-US" altLang="en-US" sz="2000" b="1" dirty="0">
                <a:latin typeface="Trebuchet MS" panose="020B0603020202020204" pitchFamily="34" charset="0"/>
              </a:rPr>
              <a:t> Usaha </a:t>
            </a:r>
            <a:r>
              <a:rPr lang="en-US" altLang="en-US" sz="2000" b="1" dirty="0" err="1">
                <a:latin typeface="Trebuchet MS" panose="020B0603020202020204" pitchFamily="34" charset="0"/>
              </a:rPr>
              <a:t>atau</a:t>
            </a:r>
            <a:r>
              <a:rPr lang="en-US" altLang="en-US" sz="2000" b="1" dirty="0"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latin typeface="Trebuchet MS" panose="020B0603020202020204" pitchFamily="34" charset="0"/>
              </a:rPr>
              <a:t>kuasanya</a:t>
            </a:r>
            <a:r>
              <a:rPr lang="en-US" altLang="en-US" sz="2000" b="1" dirty="0"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latin typeface="Trebuchet MS" panose="020B0603020202020204" pitchFamily="34" charset="0"/>
              </a:rPr>
              <a:t>untuk</a:t>
            </a:r>
            <a:r>
              <a:rPr lang="en-US" altLang="en-US" sz="2000" b="1" dirty="0"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latin typeface="Trebuchet MS" panose="020B0603020202020204" pitchFamily="34" charset="0"/>
              </a:rPr>
              <a:t>Badan</a:t>
            </a:r>
            <a:r>
              <a:rPr lang="en-US" altLang="en-US" sz="2000" b="1" dirty="0">
                <a:latin typeface="Trebuchet MS" panose="020B0603020202020204" pitchFamily="34" charset="0"/>
              </a:rPr>
              <a:t> Usaha</a:t>
            </a:r>
          </a:p>
        </p:txBody>
      </p:sp>
      <p:cxnSp>
        <p:nvCxnSpPr>
          <p:cNvPr id="29" name="Elbow Connector 28"/>
          <p:cNvCxnSpPr>
            <a:endCxn id="22536" idx="1"/>
          </p:cNvCxnSpPr>
          <p:nvPr/>
        </p:nvCxnSpPr>
        <p:spPr>
          <a:xfrm rot="16200000" flipH="1">
            <a:off x="5160963" y="4254500"/>
            <a:ext cx="1338262" cy="712788"/>
          </a:xfrm>
          <a:prstGeom prst="bentConnector2">
            <a:avLst/>
          </a:prstGeom>
          <a:ln w="38100">
            <a:solidFill>
              <a:srgbClr val="BC4C1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817705" y="1802296"/>
            <a:ext cx="3326295" cy="143123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Surat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Pernyataan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dapat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disampaikan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paling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banyak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3 (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tiga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) kali</a:t>
            </a:r>
            <a:endParaRPr lang="id-ID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" grpId="0" animBg="1"/>
      <p:bldP spid="22535" grpId="0"/>
      <p:bldP spid="225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70650" y="65088"/>
            <a:ext cx="3352800" cy="9937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b="1" dirty="0">
                <a:latin typeface="Trebuchet MS" panose="020B0603020202020204" pitchFamily="34" charset="0"/>
              </a:rPr>
              <a:t>PERSYARATAN</a:t>
            </a:r>
            <a:endParaRPr lang="id-ID" sz="3000" b="1" dirty="0">
              <a:latin typeface="Trebuchet MS" panose="020B0603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13500" y="247650"/>
            <a:ext cx="0" cy="55245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40448" y="1296093"/>
            <a:ext cx="3265488" cy="64698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MEMILIKI NPWP</a:t>
            </a:r>
            <a:endParaRPr lang="id-ID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920" y="1115134"/>
            <a:ext cx="1408113" cy="98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000874" y="4215486"/>
            <a:ext cx="6647826" cy="91940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1746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TELAH MELAPORKAN </a:t>
            </a:r>
            <a:endParaRPr lang="en-US" sz="24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1746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SPT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TAHUNAN </a:t>
            </a:r>
            <a:r>
              <a:rPr lang="en-US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PPh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TERAKHIR</a:t>
            </a:r>
            <a:endParaRPr lang="id-ID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77875" y="4121150"/>
            <a:ext cx="1458913" cy="1108075"/>
            <a:chOff x="155510" y="4286938"/>
            <a:chExt cx="3393232" cy="2571161"/>
          </a:xfrm>
        </p:grpSpPr>
        <p:pic>
          <p:nvPicPr>
            <p:cNvPr id="40974" name="Picture 2" descr="http://www.jurnalpost.com/wp-content/uploads/2016/03/Pengguna-E-Filing-SPT-Online-Kurang-Menggembiraka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44" t="6216"/>
            <a:stretch>
              <a:fillRect/>
            </a:stretch>
          </p:blipFill>
          <p:spPr bwMode="auto">
            <a:xfrm>
              <a:off x="638629" y="4426856"/>
              <a:ext cx="2423885" cy="1364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5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10" y="4286938"/>
              <a:ext cx="3393232" cy="257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140448" y="2857957"/>
            <a:ext cx="4724400" cy="57888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MEMBAYAR UANG TEBUSAN</a:t>
            </a:r>
            <a:endParaRPr lang="id-ID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88950" y="2301875"/>
            <a:ext cx="1778000" cy="1370013"/>
            <a:chOff x="145643" y="1918581"/>
            <a:chExt cx="1777902" cy="1370579"/>
          </a:xfrm>
        </p:grpSpPr>
        <p:pic>
          <p:nvPicPr>
            <p:cNvPr id="40972" name="Picture 2" descr="C:\Documents and Settings\810580675\My Documents\ebilll-comp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16" b="18443"/>
            <a:stretch>
              <a:fillRect/>
            </a:stretch>
          </p:blipFill>
          <p:spPr bwMode="auto">
            <a:xfrm>
              <a:off x="145643" y="2216762"/>
              <a:ext cx="1211516" cy="1019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C:\Documents and Settings\810580675\Desktop\ICON BUATAN SENDIRI\meisn atm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10797" y="1918581"/>
              <a:ext cx="712748" cy="13705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042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3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14450" y="3165475"/>
            <a:ext cx="7623175" cy="267811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marL="363538" eaLnBrk="1" fontAlgn="auto" hangingPunct="1">
              <a:spcBef>
                <a:spcPts val="0"/>
              </a:spcBef>
              <a:spcAft>
                <a:spcPts val="0"/>
              </a:spcAft>
              <a:tabLst>
                <a:tab pos="2960688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BAGI WAJIB PAJAK YANG SEDANG DILAKUKAN PEMERIKSAAN BUKTI PERMULAAN DAN/ATAU PENYIDIKAN, HARUS MELUNASI:</a:t>
            </a:r>
          </a:p>
          <a:p>
            <a:pPr marL="363538" eaLnBrk="1" fontAlgn="auto" hangingPunct="1">
              <a:spcBef>
                <a:spcPts val="0"/>
              </a:spcBef>
              <a:spcAft>
                <a:spcPts val="0"/>
              </a:spcAft>
              <a:tabLst>
                <a:tab pos="2960688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</a:p>
          <a:p>
            <a:pPr marL="623888" indent="-2603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960688" algn="l"/>
              </a:tabLst>
              <a:defRPr/>
            </a:pPr>
            <a:r>
              <a:rPr lang="id-ID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PAJAK YANG TIDAK ATAU KURANG DIBAYAR</a:t>
            </a:r>
            <a:endParaRPr lang="en-US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363538" eaLnBrk="1" fontAlgn="auto" hangingPunct="1">
              <a:spcBef>
                <a:spcPts val="0"/>
              </a:spcBef>
              <a:spcAft>
                <a:spcPts val="0"/>
              </a:spcAft>
              <a:tabLst>
                <a:tab pos="2960688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</a:p>
          <a:p>
            <a:pPr marL="623888" indent="-2603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960688" algn="l"/>
              </a:tabLst>
              <a:defRPr/>
            </a:pPr>
            <a:r>
              <a:rPr lang="id-ID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PAJAK YANG SEHARUSNYA TIDAK DIKEMBALIKAN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70650" y="65088"/>
            <a:ext cx="3352800" cy="9937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b="1" dirty="0">
                <a:latin typeface="Trebuchet MS" panose="020B0603020202020204" pitchFamily="34" charset="0"/>
              </a:rPr>
              <a:t>PERSYARATAN</a:t>
            </a:r>
            <a:endParaRPr lang="id-ID" sz="3000" b="1" dirty="0">
              <a:latin typeface="Trebuchet MS" panose="020B0603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13500" y="247650"/>
            <a:ext cx="0" cy="55245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74663" y="2444750"/>
            <a:ext cx="1004887" cy="1265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sx="106000" sy="106000" algn="tl" rotWithShape="0">
              <a:prstClr val="black">
                <a:alpha val="7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560638"/>
            <a:ext cx="847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0850" y="1352550"/>
            <a:ext cx="7216775" cy="8302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marL="87313" eaLnBrk="1" fontAlgn="auto" hangingPunct="1">
              <a:spcBef>
                <a:spcPts val="0"/>
              </a:spcBef>
              <a:spcAft>
                <a:spcPts val="0"/>
              </a:spcAft>
              <a:tabLst>
                <a:tab pos="2960688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MELUNASI SELURUH POKOK TUNGGAKAN (TERMASUK CABANG)</a:t>
            </a:r>
            <a:endParaRPr lang="id-ID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3375" y="1044893"/>
            <a:ext cx="1622425" cy="1295081"/>
            <a:chOff x="429228" y="4738919"/>
            <a:chExt cx="1621502" cy="1295002"/>
          </a:xfrm>
        </p:grpSpPr>
        <p:grpSp>
          <p:nvGrpSpPr>
            <p:cNvPr id="51209" name="Group 8"/>
            <p:cNvGrpSpPr>
              <a:grpSpLocks/>
            </p:cNvGrpSpPr>
            <p:nvPr/>
          </p:nvGrpSpPr>
          <p:grpSpPr bwMode="auto">
            <a:xfrm>
              <a:off x="1269456" y="4959909"/>
              <a:ext cx="781274" cy="990445"/>
              <a:chOff x="870857" y="1204686"/>
              <a:chExt cx="1054552" cy="124822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871759" y="1203856"/>
                <a:ext cx="927298" cy="12483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51217" name="TextBox 16"/>
              <p:cNvSpPr txBox="1">
                <a:spLocks noChangeArrowheads="1"/>
              </p:cNvSpPr>
              <p:nvPr/>
            </p:nvSpPr>
            <p:spPr bwMode="auto">
              <a:xfrm>
                <a:off x="989237" y="1204686"/>
                <a:ext cx="936172" cy="504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u="sng"/>
                  <a:t>SKP</a:t>
                </a:r>
                <a:endParaRPr lang="id-ID" altLang="en-US" b="1" u="sng"/>
              </a:p>
            </p:txBody>
          </p:sp>
        </p:grpSp>
        <p:grpSp>
          <p:nvGrpSpPr>
            <p:cNvPr id="51210" name="Group 9"/>
            <p:cNvGrpSpPr>
              <a:grpSpLocks/>
            </p:cNvGrpSpPr>
            <p:nvPr/>
          </p:nvGrpSpPr>
          <p:grpSpPr bwMode="auto">
            <a:xfrm>
              <a:off x="429228" y="4738919"/>
              <a:ext cx="781274" cy="846085"/>
              <a:chOff x="870857" y="912381"/>
              <a:chExt cx="1054552" cy="12483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870857" y="912381"/>
                <a:ext cx="927298" cy="12483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51215" name="TextBox 14"/>
              <p:cNvSpPr txBox="1">
                <a:spLocks noChangeArrowheads="1"/>
              </p:cNvSpPr>
              <p:nvPr/>
            </p:nvSpPr>
            <p:spPr bwMode="auto">
              <a:xfrm>
                <a:off x="989237" y="979835"/>
                <a:ext cx="936172" cy="504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u="sng"/>
                  <a:t>SKP</a:t>
                </a:r>
                <a:endParaRPr lang="id-ID" altLang="en-US" b="1" u="sng"/>
              </a:p>
            </p:txBody>
          </p:sp>
        </p:grpSp>
        <p:grpSp>
          <p:nvGrpSpPr>
            <p:cNvPr id="51211" name="Group 10"/>
            <p:cNvGrpSpPr>
              <a:grpSpLocks/>
            </p:cNvGrpSpPr>
            <p:nvPr/>
          </p:nvGrpSpPr>
          <p:grpSpPr bwMode="auto">
            <a:xfrm>
              <a:off x="778279" y="5098940"/>
              <a:ext cx="781601" cy="934981"/>
              <a:chOff x="870415" y="1204341"/>
              <a:chExt cx="1054994" cy="124857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415" y="1204341"/>
                <a:ext cx="929439" cy="12485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51213" name="TextBox 12"/>
              <p:cNvSpPr txBox="1">
                <a:spLocks noChangeArrowheads="1"/>
              </p:cNvSpPr>
              <p:nvPr/>
            </p:nvSpPr>
            <p:spPr bwMode="auto">
              <a:xfrm>
                <a:off x="989237" y="1204686"/>
                <a:ext cx="936172" cy="534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u="sng" dirty="0" smtClean="0"/>
                  <a:t>STP</a:t>
                </a:r>
                <a:endParaRPr lang="id-ID" altLang="en-US" b="1" u="sng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903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/>
      <p:bldP spid="24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70650" y="65088"/>
            <a:ext cx="3352800" cy="9937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b="1" dirty="0">
                <a:latin typeface="Trebuchet MS" panose="020B0603020202020204" pitchFamily="34" charset="0"/>
              </a:rPr>
              <a:t>PERSYARATAN</a:t>
            </a:r>
            <a:endParaRPr lang="id-ID" sz="3000" b="1" dirty="0">
              <a:latin typeface="Trebuchet MS" panose="020B0603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13500" y="247650"/>
            <a:ext cx="0" cy="55245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808038"/>
            <a:ext cx="4048125" cy="4619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marL="87313" eaLnBrk="1" fontAlgn="auto" hangingPunct="1">
              <a:spcBef>
                <a:spcPts val="0"/>
              </a:spcBef>
              <a:spcAft>
                <a:spcPts val="0"/>
              </a:spcAft>
              <a:tabLst>
                <a:tab pos="2960688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MENCABUT PERMOHONAN</a:t>
            </a:r>
            <a:endParaRPr lang="id-ID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425" y="3611563"/>
            <a:ext cx="2366963" cy="2208212"/>
          </a:xfrm>
          <a:custGeom>
            <a:avLst/>
            <a:gdLst>
              <a:gd name="connsiteX0" fmla="*/ 0 w 1901474"/>
              <a:gd name="connsiteY0" fmla="*/ 0 h 2164456"/>
              <a:gd name="connsiteX1" fmla="*/ 1901474 w 1901474"/>
              <a:gd name="connsiteY1" fmla="*/ 0 h 2164456"/>
              <a:gd name="connsiteX2" fmla="*/ 1901474 w 1901474"/>
              <a:gd name="connsiteY2" fmla="*/ 2164456 h 2164456"/>
              <a:gd name="connsiteX3" fmla="*/ 0 w 1901474"/>
              <a:gd name="connsiteY3" fmla="*/ 2164456 h 2164456"/>
              <a:gd name="connsiteX4" fmla="*/ 0 w 1901474"/>
              <a:gd name="connsiteY4" fmla="*/ 0 h 2164456"/>
              <a:gd name="connsiteX0" fmla="*/ 174172 w 1901474"/>
              <a:gd name="connsiteY0" fmla="*/ 0 h 2164456"/>
              <a:gd name="connsiteX1" fmla="*/ 1901474 w 1901474"/>
              <a:gd name="connsiteY1" fmla="*/ 0 h 2164456"/>
              <a:gd name="connsiteX2" fmla="*/ 1901474 w 1901474"/>
              <a:gd name="connsiteY2" fmla="*/ 2164456 h 2164456"/>
              <a:gd name="connsiteX3" fmla="*/ 0 w 1901474"/>
              <a:gd name="connsiteY3" fmla="*/ 2164456 h 2164456"/>
              <a:gd name="connsiteX4" fmla="*/ 174172 w 1901474"/>
              <a:gd name="connsiteY4" fmla="*/ 0 h 2164456"/>
              <a:gd name="connsiteX0" fmla="*/ 174172 w 1901474"/>
              <a:gd name="connsiteY0" fmla="*/ 0 h 2164456"/>
              <a:gd name="connsiteX1" fmla="*/ 1741817 w 1901474"/>
              <a:gd name="connsiteY1" fmla="*/ 0 h 2164456"/>
              <a:gd name="connsiteX2" fmla="*/ 1901474 w 1901474"/>
              <a:gd name="connsiteY2" fmla="*/ 2164456 h 2164456"/>
              <a:gd name="connsiteX3" fmla="*/ 0 w 1901474"/>
              <a:gd name="connsiteY3" fmla="*/ 2164456 h 2164456"/>
              <a:gd name="connsiteX4" fmla="*/ 174172 w 1901474"/>
              <a:gd name="connsiteY4" fmla="*/ 0 h 2164456"/>
              <a:gd name="connsiteX0" fmla="*/ 174172 w 2148217"/>
              <a:gd name="connsiteY0" fmla="*/ 0 h 2207999"/>
              <a:gd name="connsiteX1" fmla="*/ 1741817 w 2148217"/>
              <a:gd name="connsiteY1" fmla="*/ 0 h 2207999"/>
              <a:gd name="connsiteX2" fmla="*/ 2148217 w 2148217"/>
              <a:gd name="connsiteY2" fmla="*/ 2207999 h 2207999"/>
              <a:gd name="connsiteX3" fmla="*/ 0 w 2148217"/>
              <a:gd name="connsiteY3" fmla="*/ 2164456 h 2207999"/>
              <a:gd name="connsiteX4" fmla="*/ 174172 w 2148217"/>
              <a:gd name="connsiteY4" fmla="*/ 0 h 2207999"/>
              <a:gd name="connsiteX0" fmla="*/ 391886 w 2365931"/>
              <a:gd name="connsiteY0" fmla="*/ 0 h 2207999"/>
              <a:gd name="connsiteX1" fmla="*/ 1959531 w 2365931"/>
              <a:gd name="connsiteY1" fmla="*/ 0 h 2207999"/>
              <a:gd name="connsiteX2" fmla="*/ 2365931 w 2365931"/>
              <a:gd name="connsiteY2" fmla="*/ 2207999 h 2207999"/>
              <a:gd name="connsiteX3" fmla="*/ 0 w 2365931"/>
              <a:gd name="connsiteY3" fmla="*/ 2164456 h 2207999"/>
              <a:gd name="connsiteX4" fmla="*/ 391886 w 2365931"/>
              <a:gd name="connsiteY4" fmla="*/ 0 h 2207999"/>
              <a:gd name="connsiteX0" fmla="*/ 391886 w 2365931"/>
              <a:gd name="connsiteY0" fmla="*/ 0 h 2207999"/>
              <a:gd name="connsiteX1" fmla="*/ 1959531 w 2365931"/>
              <a:gd name="connsiteY1" fmla="*/ 0 h 2207999"/>
              <a:gd name="connsiteX2" fmla="*/ 2365931 w 2365931"/>
              <a:gd name="connsiteY2" fmla="*/ 2207999 h 2207999"/>
              <a:gd name="connsiteX3" fmla="*/ 0 w 2365931"/>
              <a:gd name="connsiteY3" fmla="*/ 2193485 h 2207999"/>
              <a:gd name="connsiteX4" fmla="*/ 391886 w 2365931"/>
              <a:gd name="connsiteY4" fmla="*/ 0 h 22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931" h="2207999">
                <a:moveTo>
                  <a:pt x="391886" y="0"/>
                </a:moveTo>
                <a:lnTo>
                  <a:pt x="1959531" y="0"/>
                </a:lnTo>
                <a:lnTo>
                  <a:pt x="2365931" y="2207999"/>
                </a:lnTo>
                <a:lnTo>
                  <a:pt x="0" y="2193485"/>
                </a:lnTo>
                <a:lnTo>
                  <a:pt x="39188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sx="103000" sy="103000" algn="tl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701925"/>
            <a:ext cx="322262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24063" y="1389063"/>
            <a:ext cx="6767512" cy="4905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62063" lvl="2" indent="-274638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340610" algn="l"/>
              </a:tabLst>
              <a:defRPr/>
            </a:pPr>
            <a:r>
              <a:rPr lang="id-ID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PENGEMBALIAN</a:t>
            </a:r>
            <a:r>
              <a:rPr lang="id-ID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KELEBIHAN PEMBAYARAN PAJAK</a:t>
            </a:r>
            <a:endParaRPr lang="en-US" sz="2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87425" lvl="2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2340610" algn="l"/>
              </a:tabLst>
              <a:defRPr/>
            </a:pPr>
            <a:r>
              <a:rPr lang="en-US" sz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id-ID" sz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2063" lvl="2" indent="-274638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340610" algn="l"/>
              </a:tabLst>
              <a:defRPr/>
            </a:pPr>
            <a:r>
              <a:rPr lang="id-ID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PENGURANGAN</a:t>
            </a:r>
            <a:r>
              <a:rPr lang="en-US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id-ID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PENGHAPUSAN</a:t>
            </a:r>
            <a:r>
              <a:rPr lang="id-ID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SANKSI ADMINISTRASI DALAM </a:t>
            </a:r>
            <a:r>
              <a:rPr lang="en-US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SKP </a:t>
            </a:r>
            <a:r>
              <a:rPr lang="id-ID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DAN/ATAU </a:t>
            </a:r>
            <a:r>
              <a:rPr lang="en-US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STP </a:t>
            </a:r>
            <a:r>
              <a:rPr lang="id-ID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YANG TERDAPAT POKOK PAJAK TERUTANG</a:t>
            </a:r>
            <a:endParaRPr lang="en-US" sz="2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87425" lvl="2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2340610" algn="l"/>
              </a:tabLst>
              <a:defRPr/>
            </a:pPr>
            <a:r>
              <a:rPr lang="en-US" sz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id-ID" sz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2063" lvl="2" indent="-274638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340610" algn="l"/>
              </a:tabLst>
              <a:defRPr/>
            </a:pPr>
            <a:r>
              <a:rPr lang="id-ID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PENGURANGAN</a:t>
            </a:r>
            <a:r>
              <a:rPr lang="en-US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id-ID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PEMBATALAN</a:t>
            </a:r>
            <a:r>
              <a:rPr lang="id-ID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KETETAPAN PAJAK YANG TIDAK BENAR</a:t>
            </a:r>
            <a:endParaRPr lang="en-US" sz="2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87425" lvl="2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2340610" algn="l"/>
              </a:tabLst>
              <a:defRPr/>
            </a:pPr>
            <a:r>
              <a:rPr lang="en-US" sz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id-ID" sz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2063" lvl="2" indent="-274638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340610" algn="l"/>
              </a:tabLst>
              <a:defRPr/>
            </a:pPr>
            <a:r>
              <a:rPr lang="id-ID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GUGATAN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d-ID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KEBERATAN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d-ID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BANDING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&amp; PK</a:t>
            </a:r>
          </a:p>
          <a:p>
            <a:pPr marL="987425" lvl="2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2340610" algn="l"/>
              </a:tabLst>
              <a:defRPr/>
            </a:pPr>
            <a:r>
              <a:rPr lang="en-US" sz="1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id-ID" sz="1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2063" lvl="2" indent="-274638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340610" algn="l"/>
              </a:tabLst>
              <a:defRPr/>
            </a:pPr>
            <a:r>
              <a:rPr lang="id-ID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PEMBETULAN</a:t>
            </a:r>
            <a:r>
              <a:rPr lang="id-ID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ATAS SURAT KETETAPAN PAJAK DAN SURAT KEPUTUSAN</a:t>
            </a:r>
            <a:endParaRPr lang="id-ID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5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28850" y="2794000"/>
            <a:ext cx="4044950" cy="271145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9700" b="1" dirty="0">
                <a:latin typeface="Trebuchet MS" panose="020B0603020202020204" pitchFamily="34" charset="0"/>
              </a:rPr>
              <a:t>10</a:t>
            </a:r>
            <a:endParaRPr lang="id-ID" b="1" dirty="0">
              <a:latin typeface="Trebuchet MS" panose="020B0603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590800" y="2794000"/>
            <a:ext cx="62865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484438" y="5410200"/>
            <a:ext cx="6278562" cy="17463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2630805" y="4699000"/>
            <a:ext cx="264223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Trebuchet MS" panose="020B0603020202020204" pitchFamily="34" charset="0"/>
              </a:rPr>
              <a:t>HARI KERJA</a:t>
            </a:r>
            <a:endParaRPr lang="id-ID" altLang="en-US" sz="600" b="1" dirty="0">
              <a:latin typeface="Trebuchet MS" panose="020B0603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292725" y="2836863"/>
            <a:ext cx="372586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US" altLang="en-US" sz="2800" b="1" dirty="0" err="1">
                <a:latin typeface="Trebuchet MS" panose="020B0603020202020204" pitchFamily="34" charset="0"/>
              </a:rPr>
              <a:t>Menteri</a:t>
            </a:r>
            <a:r>
              <a:rPr lang="en-US" altLang="en-US" sz="2800" b="1" dirty="0">
                <a:latin typeface="Trebuchet MS" panose="020B0603020202020204" pitchFamily="34" charset="0"/>
              </a:rPr>
              <a:t> </a:t>
            </a:r>
            <a:r>
              <a:rPr lang="en-US" altLang="en-US" sz="2800" b="1" dirty="0" err="1">
                <a:latin typeface="Trebuchet MS" panose="020B0603020202020204" pitchFamily="34" charset="0"/>
              </a:rPr>
              <a:t>Keuangan</a:t>
            </a:r>
            <a:endParaRPr lang="en-US" altLang="en-US" sz="2800" b="1" dirty="0">
              <a:latin typeface="Trebuchet MS" panose="020B0603020202020204" pitchFamily="34" charset="0"/>
            </a:endParaRPr>
          </a:p>
          <a:p>
            <a:pPr defTabSz="914400" eaLnBrk="1" hangingPunct="1">
              <a:lnSpc>
                <a:spcPct val="90000"/>
              </a:lnSpc>
            </a:pPr>
            <a:r>
              <a:rPr lang="en-US" altLang="en-US" sz="2800" b="1" dirty="0">
                <a:latin typeface="Arial Black" panose="020B0A04020102020204" pitchFamily="34" charset="0"/>
              </a:rPr>
              <a:t>MENERBITKAN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altLang="en-US" sz="2800" b="1" dirty="0">
                <a:latin typeface="Trebuchet MS" panose="020B0603020202020204" pitchFamily="34" charset="0"/>
              </a:rPr>
              <a:t>Surat </a:t>
            </a:r>
            <a:r>
              <a:rPr lang="en-US" altLang="en-US" sz="2800" b="1" dirty="0" err="1">
                <a:latin typeface="Trebuchet MS" panose="020B0603020202020204" pitchFamily="34" charset="0"/>
              </a:rPr>
              <a:t>Keterangan</a:t>
            </a:r>
            <a:endParaRPr lang="en-US" altLang="en-US" sz="2800" b="1" dirty="0">
              <a:latin typeface="Trebuchet MS" panose="020B0603020202020204" pitchFamily="34" charset="0"/>
            </a:endParaRPr>
          </a:p>
          <a:p>
            <a:pPr defTabSz="914400" eaLnBrk="1" hangingPunct="1">
              <a:lnSpc>
                <a:spcPct val="90000"/>
              </a:lnSpc>
            </a:pPr>
            <a:r>
              <a:rPr lang="en-US" altLang="en-US" sz="2800" b="1" dirty="0" err="1">
                <a:latin typeface="Trebuchet MS" panose="020B0603020202020204" pitchFamily="34" charset="0"/>
              </a:rPr>
              <a:t>Pengampunan</a:t>
            </a:r>
            <a:r>
              <a:rPr lang="en-US" altLang="en-US" sz="2800" b="1" dirty="0">
                <a:latin typeface="Trebuchet MS" panose="020B0603020202020204" pitchFamily="34" charset="0"/>
              </a:rPr>
              <a:t> </a:t>
            </a:r>
            <a:r>
              <a:rPr lang="en-US" altLang="en-US" sz="2800" b="1" dirty="0" err="1">
                <a:latin typeface="Trebuchet MS" panose="020B0603020202020204" pitchFamily="34" charset="0"/>
              </a:rPr>
              <a:t>Pajak</a:t>
            </a:r>
            <a:endParaRPr lang="en-US" altLang="en-US" sz="28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45"/>
    </mc:Choice>
    <mc:Fallback xmlns="">
      <p:transition advTm="1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0"/>
            <a:ext cx="3011714" cy="27432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64743" y="1512540"/>
            <a:ext cx="4093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Trebuchet MS" panose="020B0603020202020204" pitchFamily="34" charset="0"/>
              </a:rPr>
              <a:t>KERAHASIAAN</a:t>
            </a:r>
          </a:p>
          <a:p>
            <a:pPr algn="r"/>
            <a:r>
              <a:rPr lang="en-US" sz="3200" b="1" dirty="0">
                <a:latin typeface="Trebuchet MS" panose="020B0603020202020204" pitchFamily="34" charset="0"/>
              </a:rPr>
              <a:t>DATA</a:t>
            </a:r>
            <a:endParaRPr lang="id-ID" sz="4400" b="1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83" y="23063"/>
            <a:ext cx="1687288" cy="176227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4886" y="771566"/>
            <a:ext cx="3784600" cy="1013775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370115" y="819412"/>
            <a:ext cx="3360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ebuchet MS" panose="020B0603020202020204" pitchFamily="34" charset="0"/>
              </a:rPr>
              <a:t>TIDAK DAPAT </a:t>
            </a:r>
            <a:r>
              <a:rPr lang="en-US" sz="2400" dirty="0" err="1">
                <a:latin typeface="Trebuchet MS" panose="020B0603020202020204" pitchFamily="34" charset="0"/>
              </a:rPr>
              <a:t>diminta</a:t>
            </a:r>
            <a:endParaRPr lang="en-US" sz="2400" dirty="0">
              <a:latin typeface="Trebuchet MS" panose="020B0603020202020204" pitchFamily="34" charset="0"/>
            </a:endParaRPr>
          </a:p>
          <a:p>
            <a:r>
              <a:rPr lang="en-US" sz="2400" dirty="0" err="1">
                <a:latin typeface="Trebuchet MS" panose="020B0603020202020204" pitchFamily="34" charset="0"/>
              </a:rPr>
              <a:t>oleh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siapa</a:t>
            </a:r>
            <a:r>
              <a:rPr lang="en-US" sz="2400" dirty="0">
                <a:latin typeface="Trebuchet MS" panose="020B0603020202020204" pitchFamily="34" charset="0"/>
              </a:rPr>
              <a:t> pun</a:t>
            </a:r>
            <a:endParaRPr lang="id-ID" sz="2400" dirty="0">
              <a:latin typeface="Trebuchet MS" panose="020B0603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4886" y="2236313"/>
            <a:ext cx="3784600" cy="1013775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370115" y="2298673"/>
            <a:ext cx="3519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ebuchet MS" panose="020B0603020202020204" pitchFamily="34" charset="0"/>
              </a:rPr>
              <a:t>TIDAK DAPAT </a:t>
            </a:r>
            <a:r>
              <a:rPr lang="en-US" sz="2400" dirty="0" err="1">
                <a:latin typeface="Trebuchet MS" panose="020B0603020202020204" pitchFamily="34" charset="0"/>
              </a:rPr>
              <a:t>diberikan</a:t>
            </a:r>
            <a:endParaRPr lang="en-US" sz="2400" dirty="0">
              <a:latin typeface="Trebuchet MS" panose="020B0603020202020204" pitchFamily="34" charset="0"/>
            </a:endParaRPr>
          </a:p>
          <a:p>
            <a:r>
              <a:rPr lang="en-US" sz="2400" dirty="0" err="1">
                <a:latin typeface="Trebuchet MS" panose="020B0603020202020204" pitchFamily="34" charset="0"/>
              </a:rPr>
              <a:t>pada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pihak</a:t>
            </a:r>
            <a:r>
              <a:rPr lang="en-US" sz="2400" dirty="0">
                <a:latin typeface="Trebuchet MS" panose="020B0603020202020204" pitchFamily="34" charset="0"/>
              </a:rPr>
              <a:t> mana pun</a:t>
            </a:r>
            <a:endParaRPr lang="id-ID" sz="2400" dirty="0">
              <a:latin typeface="Trebuchet MS" panose="020B0603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7671" y="3578885"/>
            <a:ext cx="8420099" cy="1013775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370115" y="3686546"/>
            <a:ext cx="803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ebuchet MS" panose="020B0603020202020204" pitchFamily="34" charset="0"/>
              </a:rPr>
              <a:t>TIDAK DAPAT </a:t>
            </a:r>
            <a:r>
              <a:rPr lang="en-US" sz="2400" dirty="0" err="1">
                <a:latin typeface="Trebuchet MS" panose="020B0603020202020204" pitchFamily="34" charset="0"/>
              </a:rPr>
              <a:t>dijadikan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dasar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penyelidikan</a:t>
            </a:r>
            <a:r>
              <a:rPr lang="en-US" sz="2400" dirty="0">
                <a:latin typeface="Trebuchet MS" panose="020B0603020202020204" pitchFamily="34" charset="0"/>
              </a:rPr>
              <a:t>, </a:t>
            </a:r>
            <a:r>
              <a:rPr lang="en-US" sz="2400" dirty="0" err="1">
                <a:latin typeface="Trebuchet MS" panose="020B0603020202020204" pitchFamily="34" charset="0"/>
              </a:rPr>
              <a:t>penyidikan</a:t>
            </a:r>
            <a:r>
              <a:rPr lang="en-US" sz="2400" dirty="0">
                <a:latin typeface="Trebuchet MS" panose="020B0603020202020204" pitchFamily="34" charset="0"/>
              </a:rPr>
              <a:t>, </a:t>
            </a:r>
            <a:r>
              <a:rPr lang="en-US" sz="2400" dirty="0" err="1">
                <a:latin typeface="Trebuchet MS" panose="020B0603020202020204" pitchFamily="34" charset="0"/>
              </a:rPr>
              <a:t>dan</a:t>
            </a:r>
            <a:r>
              <a:rPr lang="en-US" sz="2400" dirty="0">
                <a:latin typeface="Trebuchet MS" panose="020B0603020202020204" pitchFamily="34" charset="0"/>
              </a:rPr>
              <a:t>/</a:t>
            </a:r>
            <a:r>
              <a:rPr lang="en-US" sz="2400" dirty="0" err="1">
                <a:latin typeface="Trebuchet MS" panose="020B0603020202020204" pitchFamily="34" charset="0"/>
              </a:rPr>
              <a:t>atau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penuntutan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tindak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pidana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apa</a:t>
            </a:r>
            <a:r>
              <a:rPr lang="en-US" sz="2400" dirty="0">
                <a:latin typeface="Trebuchet MS" panose="020B0603020202020204" pitchFamily="34" charset="0"/>
              </a:rPr>
              <a:t> pun</a:t>
            </a:r>
            <a:endParaRPr lang="id-ID" sz="2400" dirty="0">
              <a:latin typeface="Trebuchet MS" panose="020B0603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7670" y="4875606"/>
            <a:ext cx="8420099" cy="10137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370115" y="4969303"/>
            <a:ext cx="803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rebuchet MS" panose="020B0603020202020204" pitchFamily="34" charset="0"/>
              </a:rPr>
              <a:t>Barangsiapa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b="1" dirty="0">
                <a:latin typeface="Trebuchet MS" panose="020B0603020202020204" pitchFamily="34" charset="0"/>
              </a:rPr>
              <a:t>MEMBOCORKAN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informasi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akan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dihukum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b="1" dirty="0">
                <a:latin typeface="Trebuchet MS" panose="020B0603020202020204" pitchFamily="34" charset="0"/>
              </a:rPr>
              <a:t>PIDANA PENJARA </a:t>
            </a:r>
            <a:r>
              <a:rPr lang="en-US" sz="2400" dirty="0">
                <a:latin typeface="Trebuchet MS" panose="020B0603020202020204" pitchFamily="34" charset="0"/>
              </a:rPr>
              <a:t>paling lama </a:t>
            </a:r>
            <a:r>
              <a:rPr lang="en-US" sz="2400" b="1" dirty="0">
                <a:latin typeface="Trebuchet MS" panose="020B0603020202020204" pitchFamily="34" charset="0"/>
              </a:rPr>
              <a:t>5 TAHUN</a:t>
            </a:r>
            <a:endParaRPr lang="id-ID" sz="2400" b="1" dirty="0">
              <a:latin typeface="Trebuchet MS" panose="020B0603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38" y="5085228"/>
            <a:ext cx="823478" cy="68623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5977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-33338"/>
            <a:ext cx="3255963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392863" y="46038"/>
            <a:ext cx="2527300" cy="993775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800" b="1" dirty="0">
                <a:latin typeface="Trebuchet MS" panose="020B0603020202020204" pitchFamily="34" charset="0"/>
              </a:rPr>
              <a:t>SETELAH MASA PENGAMPUNAN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2800" b="1" dirty="0">
                <a:latin typeface="Trebuchet MS" panose="020B0603020202020204" pitchFamily="34" charset="0"/>
              </a:rPr>
              <a:t>BERAKHIR</a:t>
            </a:r>
            <a:endParaRPr lang="id-ID" sz="2400" b="1" dirty="0">
              <a:latin typeface="Trebuchet MS" panose="020B0603020202020204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54288" y="1333500"/>
            <a:ext cx="5130800" cy="1330325"/>
            <a:chOff x="3260780" y="2206547"/>
            <a:chExt cx="5800024" cy="1329662"/>
          </a:xfrm>
        </p:grpSpPr>
        <p:pic>
          <p:nvPicPr>
            <p:cNvPr id="58396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732" y="2490092"/>
              <a:ext cx="3356683" cy="39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itle 1"/>
            <p:cNvSpPr txBox="1">
              <a:spLocks/>
            </p:cNvSpPr>
            <p:nvPr/>
          </p:nvSpPr>
          <p:spPr>
            <a:xfrm>
              <a:off x="3260780" y="2206547"/>
              <a:ext cx="5800024" cy="1329662"/>
            </a:xfrm>
            <a:prstGeom prst="rect">
              <a:avLst/>
            </a:prstGeom>
          </p:spPr>
          <p:txBody>
            <a:bodyPr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2400" dirty="0">
                  <a:latin typeface="Trebuchet MS" panose="020B0603020202020204" pitchFamily="34" charset="0"/>
                </a:rPr>
                <a:t>WP </a:t>
              </a:r>
              <a:r>
                <a:rPr lang="en-US" sz="2400" b="1" dirty="0">
                  <a:latin typeface="Trebuchet MS" panose="020B0603020202020204" pitchFamily="34" charset="0"/>
                </a:rPr>
                <a:t>TIDAK</a:t>
              </a:r>
              <a:r>
                <a:rPr lang="en-US" sz="2400" dirty="0">
                  <a:latin typeface="Trebuchet MS" panose="020B0603020202020204" pitchFamily="34" charset="0"/>
                </a:rPr>
                <a:t> MEMANFAATKAN PENGAMPUNAN PAJAK</a:t>
              </a:r>
              <a:endParaRPr lang="id-ID" sz="20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58373" name="Group 31"/>
          <p:cNvGrpSpPr>
            <a:grpSpLocks/>
          </p:cNvGrpSpPr>
          <p:nvPr/>
        </p:nvGrpSpPr>
        <p:grpSpPr bwMode="auto">
          <a:xfrm>
            <a:off x="92075" y="1154113"/>
            <a:ext cx="2697163" cy="4960937"/>
            <a:chOff x="91440" y="1154249"/>
            <a:chExt cx="2697170" cy="4961277"/>
          </a:xfrm>
        </p:grpSpPr>
        <p:pic>
          <p:nvPicPr>
            <p:cNvPr id="58393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5" r="31944" b="31390"/>
            <a:stretch>
              <a:fillRect/>
            </a:stretch>
          </p:blipFill>
          <p:spPr bwMode="auto">
            <a:xfrm>
              <a:off x="91440" y="1154249"/>
              <a:ext cx="2697170" cy="4873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1493207" y="6001218"/>
              <a:ext cx="114300" cy="1143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02642" y="5999631"/>
              <a:ext cx="657227" cy="1143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082675" y="4224338"/>
            <a:ext cx="5800725" cy="1330325"/>
            <a:chOff x="3300352" y="2198689"/>
            <a:chExt cx="5800024" cy="1329662"/>
          </a:xfrm>
        </p:grpSpPr>
        <p:pic>
          <p:nvPicPr>
            <p:cNvPr id="58391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520" y="2506880"/>
              <a:ext cx="1791561" cy="39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itle 1"/>
            <p:cNvSpPr txBox="1">
              <a:spLocks/>
            </p:cNvSpPr>
            <p:nvPr/>
          </p:nvSpPr>
          <p:spPr>
            <a:xfrm>
              <a:off x="3300352" y="2198689"/>
              <a:ext cx="5800024" cy="1329662"/>
            </a:xfrm>
            <a:prstGeom prst="rect">
              <a:avLst/>
            </a:prstGeom>
          </p:spPr>
          <p:txBody>
            <a:bodyPr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fontAlgn="auto">
                <a:spcAft>
                  <a:spcPts val="0"/>
                </a:spcAft>
                <a:defRPr/>
              </a:pPr>
              <a:r>
                <a:rPr lang="en-US" sz="2400" dirty="0">
                  <a:latin typeface="Trebuchet MS" panose="020B0603020202020204" pitchFamily="34" charset="0"/>
                </a:rPr>
                <a:t>DAN DJP </a:t>
              </a:r>
              <a:r>
                <a:rPr lang="en-US" sz="2400" b="1" dirty="0">
                  <a:latin typeface="Trebuchet MS" panose="020B0603020202020204" pitchFamily="34" charset="0"/>
                </a:rPr>
                <a:t>MENEMUKAN</a:t>
              </a:r>
              <a:r>
                <a:rPr lang="en-US" sz="2400" dirty="0">
                  <a:latin typeface="Trebuchet MS" panose="020B0603020202020204" pitchFamily="34" charset="0"/>
                </a:rPr>
                <a:t> HARTA</a:t>
              </a:r>
            </a:p>
            <a:p>
              <a:pPr algn="r" fontAlgn="auto">
                <a:spcAft>
                  <a:spcPts val="0"/>
                </a:spcAft>
                <a:defRPr/>
              </a:pPr>
              <a:r>
                <a:rPr lang="en-US" sz="2400" dirty="0">
                  <a:latin typeface="Trebuchet MS" panose="020B0603020202020204" pitchFamily="34" charset="0"/>
                </a:rPr>
                <a:t>YANG BELUM DILAPORKAN</a:t>
              </a:r>
              <a:endParaRPr lang="id-ID" sz="20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5203825" y="1619250"/>
            <a:ext cx="5348288" cy="4400550"/>
            <a:chOff x="5203185" y="1619250"/>
            <a:chExt cx="5426715" cy="4400550"/>
          </a:xfrm>
        </p:grpSpPr>
        <p:grpSp>
          <p:nvGrpSpPr>
            <p:cNvPr id="58378" name="Group 49"/>
            <p:cNvGrpSpPr>
              <a:grpSpLocks/>
            </p:cNvGrpSpPr>
            <p:nvPr/>
          </p:nvGrpSpPr>
          <p:grpSpPr bwMode="auto">
            <a:xfrm>
              <a:off x="5203185" y="1619250"/>
              <a:ext cx="5426715" cy="4400550"/>
              <a:chOff x="5203185" y="1619250"/>
              <a:chExt cx="5426715" cy="4400550"/>
            </a:xfrm>
          </p:grpSpPr>
          <p:pic>
            <p:nvPicPr>
              <p:cNvPr id="58381" name="Picture 5" descr="C:\Documents and Settings\810580675\Desktop\ICON BUATAN SENDIRI\djp girl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784" b="54958"/>
              <a:stretch>
                <a:fillRect/>
              </a:stretch>
            </p:blipFill>
            <p:spPr bwMode="auto">
              <a:xfrm flipH="1">
                <a:off x="5454932" y="1619250"/>
                <a:ext cx="5174968" cy="4400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ounded Rectangle 33"/>
              <p:cNvSpPr/>
              <p:nvPr/>
            </p:nvSpPr>
            <p:spPr>
              <a:xfrm>
                <a:off x="7498546" y="3978275"/>
                <a:ext cx="373701" cy="4492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498546" y="4084638"/>
                <a:ext cx="373701" cy="603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643516" y="4000500"/>
                <a:ext cx="69263" cy="6191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617743" y="4238625"/>
                <a:ext cx="140137" cy="14446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cxnSp>
            <p:nvCxnSpPr>
              <p:cNvPr id="41" name="Straight Connector 40"/>
              <p:cNvCxnSpPr>
                <a:stCxn id="39" idx="4"/>
              </p:cNvCxnSpPr>
              <p:nvPr/>
            </p:nvCxnSpPr>
            <p:spPr>
              <a:xfrm>
                <a:off x="7685396" y="3916363"/>
                <a:ext cx="0" cy="571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7627408" y="3802063"/>
                <a:ext cx="114365" cy="1143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203185" y="2803525"/>
                <a:ext cx="1064725" cy="1295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471185">
                <a:off x="6185760" y="3817938"/>
                <a:ext cx="154635" cy="49212"/>
              </a:xfrm>
              <a:custGeom>
                <a:avLst/>
                <a:gdLst>
                  <a:gd name="connsiteX0" fmla="*/ 0 w 154781"/>
                  <a:gd name="connsiteY0" fmla="*/ 0 h 57150"/>
                  <a:gd name="connsiteX1" fmla="*/ 154781 w 154781"/>
                  <a:gd name="connsiteY1" fmla="*/ 0 h 57150"/>
                  <a:gd name="connsiteX2" fmla="*/ 154781 w 154781"/>
                  <a:gd name="connsiteY2" fmla="*/ 57150 h 57150"/>
                  <a:gd name="connsiteX3" fmla="*/ 0 w 154781"/>
                  <a:gd name="connsiteY3" fmla="*/ 57150 h 57150"/>
                  <a:gd name="connsiteX4" fmla="*/ 0 w 154781"/>
                  <a:gd name="connsiteY4" fmla="*/ 0 h 57150"/>
                  <a:gd name="connsiteX0" fmla="*/ 3763 w 154781"/>
                  <a:gd name="connsiteY0" fmla="*/ 13987 h 57150"/>
                  <a:gd name="connsiteX1" fmla="*/ 154781 w 154781"/>
                  <a:gd name="connsiteY1" fmla="*/ 0 h 57150"/>
                  <a:gd name="connsiteX2" fmla="*/ 154781 w 154781"/>
                  <a:gd name="connsiteY2" fmla="*/ 57150 h 57150"/>
                  <a:gd name="connsiteX3" fmla="*/ 0 w 154781"/>
                  <a:gd name="connsiteY3" fmla="*/ 57150 h 57150"/>
                  <a:gd name="connsiteX4" fmla="*/ 3763 w 154781"/>
                  <a:gd name="connsiteY4" fmla="*/ 13987 h 57150"/>
                  <a:gd name="connsiteX0" fmla="*/ 0 w 151018"/>
                  <a:gd name="connsiteY0" fmla="*/ 13987 h 57150"/>
                  <a:gd name="connsiteX1" fmla="*/ 151018 w 151018"/>
                  <a:gd name="connsiteY1" fmla="*/ 0 h 57150"/>
                  <a:gd name="connsiteX2" fmla="*/ 151018 w 151018"/>
                  <a:gd name="connsiteY2" fmla="*/ 57150 h 57150"/>
                  <a:gd name="connsiteX3" fmla="*/ 3117 w 151018"/>
                  <a:gd name="connsiteY3" fmla="*/ 43543 h 57150"/>
                  <a:gd name="connsiteX4" fmla="*/ 0 w 151018"/>
                  <a:gd name="connsiteY4" fmla="*/ 1398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018" h="57150">
                    <a:moveTo>
                      <a:pt x="0" y="13987"/>
                    </a:moveTo>
                    <a:lnTo>
                      <a:pt x="151018" y="0"/>
                    </a:lnTo>
                    <a:lnTo>
                      <a:pt x="151018" y="57150"/>
                    </a:lnTo>
                    <a:lnTo>
                      <a:pt x="3117" y="43543"/>
                    </a:lnTo>
                    <a:lnTo>
                      <a:pt x="0" y="13987"/>
                    </a:lnTo>
                    <a:close/>
                  </a:path>
                </a:pathLst>
              </a:custGeom>
              <a:solidFill>
                <a:srgbClr val="F4C6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58390" name="TextBox 44"/>
              <p:cNvSpPr txBox="1">
                <a:spLocks noChangeArrowheads="1"/>
              </p:cNvSpPr>
              <p:nvPr/>
            </p:nvSpPr>
            <p:spPr bwMode="auto">
              <a:xfrm>
                <a:off x="5364068" y="2906301"/>
                <a:ext cx="7009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u="sng"/>
                  <a:t>DATA</a:t>
                </a:r>
                <a:endParaRPr lang="id-ID" altLang="en-US" b="1" u="sng"/>
              </a:p>
            </p:txBody>
          </p:sp>
        </p:grpSp>
        <p:pic>
          <p:nvPicPr>
            <p:cNvPr id="58379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233" y="3242883"/>
              <a:ext cx="912450" cy="65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0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10431" y="3724684"/>
              <a:ext cx="902780" cy="396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Title 1"/>
          <p:cNvSpPr txBox="1">
            <a:spLocks/>
          </p:cNvSpPr>
          <p:nvPr/>
        </p:nvSpPr>
        <p:spPr>
          <a:xfrm>
            <a:off x="2789238" y="5162550"/>
            <a:ext cx="3344862" cy="9937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800" b="1" dirty="0">
                <a:latin typeface="Trebuchet MS" panose="020B0603020202020204" pitchFamily="34" charset="0"/>
              </a:rPr>
              <a:t>KONSEKUENSINYA?</a:t>
            </a:r>
            <a:endParaRPr lang="id-ID" sz="2400" b="1" dirty="0">
              <a:latin typeface="Trebuchet MS" panose="020B060302020202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789238" y="5370513"/>
            <a:ext cx="3554412" cy="54133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021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591050" y="1997024"/>
            <a:ext cx="3115691" cy="605608"/>
          </a:xfrm>
          <a:prstGeom prst="roundRect">
            <a:avLst>
              <a:gd name="adj" fmla="val 50000"/>
            </a:avLst>
          </a:prstGeom>
          <a:solidFill>
            <a:srgbClr val="E9B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Sejak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Berlakunya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</a:rPr>
              <a:t> UU </a:t>
            </a:r>
            <a:r>
              <a:rPr lang="en-US" sz="1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Pengampunan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Pajak</a:t>
            </a:r>
            <a:endParaRPr lang="en-US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59394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01" y="0"/>
            <a:ext cx="325596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2193971"/>
            <a:ext cx="3894137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3698921"/>
            <a:ext cx="144938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3213" y="1335088"/>
            <a:ext cx="4029075" cy="1609725"/>
            <a:chOff x="686718" y="356784"/>
            <a:chExt cx="3622684" cy="1752275"/>
          </a:xfrm>
        </p:grpSpPr>
        <p:sp>
          <p:nvSpPr>
            <p:cNvPr id="59411" name="Rectangle 11"/>
            <p:cNvSpPr>
              <a:spLocks noChangeArrowheads="1"/>
            </p:cNvSpPr>
            <p:nvPr/>
          </p:nvSpPr>
          <p:spPr bwMode="auto">
            <a:xfrm>
              <a:off x="875129" y="356784"/>
              <a:ext cx="2854737" cy="170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latin typeface="Trebuchet MS" panose="020B0603020202020204" pitchFamily="34" charset="0"/>
                </a:rPr>
                <a:t>Harta</a:t>
              </a:r>
              <a:r>
                <a:rPr lang="en-US" altLang="en-US" sz="2400" dirty="0">
                  <a:latin typeface="Trebuchet MS" panose="020B0603020202020204" pitchFamily="34" charset="0"/>
                </a:rPr>
                <a:t> </a:t>
              </a:r>
              <a:r>
                <a:rPr lang="en-US" altLang="en-US" sz="2400" dirty="0" err="1">
                  <a:latin typeface="Trebuchet MS" panose="020B0603020202020204" pitchFamily="34" charset="0"/>
                </a:rPr>
                <a:t>tersebut</a:t>
              </a:r>
              <a:r>
                <a:rPr lang="en-US" altLang="en-US" sz="2400" dirty="0">
                  <a:latin typeface="Trebuchet MS" panose="020B0603020202020204" pitchFamily="34" charset="0"/>
                </a:rPr>
                <a:t> </a:t>
              </a:r>
              <a:r>
                <a:rPr lang="en-US" altLang="en-US" sz="2400" dirty="0" err="1">
                  <a:latin typeface="Trebuchet MS" panose="020B0603020202020204" pitchFamily="34" charset="0"/>
                </a:rPr>
                <a:t>akan</a:t>
              </a:r>
              <a:r>
                <a:rPr lang="en-US" altLang="en-US" sz="2400" dirty="0">
                  <a:latin typeface="Trebuchet MS" panose="020B0603020202020204" pitchFamily="34" charset="0"/>
                </a:rPr>
                <a:t> </a:t>
              </a:r>
              <a:r>
                <a:rPr lang="en-US" altLang="en-US" sz="2400" dirty="0" err="1">
                  <a:latin typeface="Trebuchet MS" panose="020B0603020202020204" pitchFamily="34" charset="0"/>
                </a:rPr>
                <a:t>diperhitungkan</a:t>
              </a:r>
              <a:r>
                <a:rPr lang="en-US" altLang="en-US" sz="2400" dirty="0">
                  <a:latin typeface="Trebuchet MS" panose="020B0603020202020204" pitchFamily="34" charset="0"/>
                </a:rPr>
                <a:t> </a:t>
              </a:r>
              <a:r>
                <a:rPr lang="en-US" altLang="en-US" sz="2400" dirty="0" err="1">
                  <a:latin typeface="Trebuchet MS" panose="020B0603020202020204" pitchFamily="34" charset="0"/>
                </a:rPr>
                <a:t>sebagai</a:t>
              </a:r>
              <a:r>
                <a:rPr lang="en-US" altLang="en-US" sz="2400" dirty="0">
                  <a:latin typeface="Trebuchet MS" panose="020B0603020202020204" pitchFamily="34" charset="0"/>
                </a:rPr>
                <a:t> </a:t>
              </a:r>
              <a:r>
                <a:rPr lang="en-US" altLang="en-US" sz="2400" b="1" dirty="0" err="1">
                  <a:latin typeface="Trebuchet MS" panose="020B0603020202020204" pitchFamily="34" charset="0"/>
                </a:rPr>
                <a:t>tambahan</a:t>
              </a:r>
              <a:r>
                <a:rPr lang="en-US" altLang="en-US" sz="2400" b="1" dirty="0">
                  <a:latin typeface="Trebuchet MS" panose="020B0603020202020204" pitchFamily="34" charset="0"/>
                </a:rPr>
                <a:t> </a:t>
              </a:r>
              <a:r>
                <a:rPr lang="en-US" altLang="en-US" sz="2400" b="1" dirty="0" err="1">
                  <a:latin typeface="Trebuchet MS" panose="020B0603020202020204" pitchFamily="34" charset="0"/>
                </a:rPr>
                <a:t>penghasilan</a:t>
              </a:r>
              <a:endParaRPr lang="en-US" altLang="en-US" sz="2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86718" y="386161"/>
              <a:ext cx="3325789" cy="172289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365353" y="759713"/>
              <a:ext cx="944049" cy="1185747"/>
              <a:chOff x="5011666" y="2874669"/>
              <a:chExt cx="944049" cy="118574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376200" y="3156061"/>
                <a:ext cx="579515" cy="83120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5011666" y="2874669"/>
                <a:ext cx="898847" cy="1185747"/>
                <a:chOff x="5011666" y="2874669"/>
                <a:chExt cx="898847" cy="1185747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363353" y="3195806"/>
                  <a:ext cx="542404" cy="8640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9417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5362682" y="3265583"/>
                  <a:ext cx="54783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400" b="1"/>
                    <a:t>SPT</a:t>
                  </a:r>
                  <a:endParaRPr lang="id-ID" altLang="en-US" sz="800" b="1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012218" y="2874383"/>
                  <a:ext cx="673722" cy="83120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800" b="1" dirty="0">
                      <a:solidFill>
                        <a:srgbClr val="FFC000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Trebuchet MS" panose="020B0603020202020204" pitchFamily="34" charset="0"/>
                    </a:rPr>
                    <a:t>+</a:t>
                  </a:r>
                  <a:endParaRPr lang="en-US" sz="4800" b="1" dirty="0">
                    <a:solidFill>
                      <a:srgbClr val="FFC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endParaRPr>
                </a:p>
              </p:txBody>
            </p:sp>
          </p:grpSp>
        </p:grpSp>
      </p:grpSp>
      <p:sp>
        <p:nvSpPr>
          <p:cNvPr id="24" name="Title 1"/>
          <p:cNvSpPr txBox="1">
            <a:spLocks/>
          </p:cNvSpPr>
          <p:nvPr/>
        </p:nvSpPr>
        <p:spPr>
          <a:xfrm>
            <a:off x="6392863" y="46038"/>
            <a:ext cx="2527300" cy="993775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800" b="1" dirty="0">
                <a:latin typeface="Trebuchet MS" panose="020B0603020202020204" pitchFamily="34" charset="0"/>
              </a:rPr>
              <a:t>SETELAH MASA PENGAMPUNAN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2800" b="1" dirty="0">
                <a:latin typeface="Trebuchet MS" panose="020B0603020202020204" pitchFamily="34" charset="0"/>
              </a:rPr>
              <a:t>BERAKHIR</a:t>
            </a:r>
            <a:endParaRPr lang="id-ID" sz="2400" b="1" dirty="0">
              <a:latin typeface="Trebuchet MS" panose="020B0603020202020204" pitchFamily="34" charset="0"/>
            </a:endParaRP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360363" y="3954463"/>
            <a:ext cx="4217987" cy="1790700"/>
            <a:chOff x="4963452" y="3240622"/>
            <a:chExt cx="4217568" cy="1790375"/>
          </a:xfrm>
        </p:grpSpPr>
        <p:sp>
          <p:nvSpPr>
            <p:cNvPr id="59408" name="Rectangle 26"/>
            <p:cNvSpPr>
              <a:spLocks noChangeArrowheads="1"/>
            </p:cNvSpPr>
            <p:nvPr/>
          </p:nvSpPr>
          <p:spPr bwMode="auto">
            <a:xfrm>
              <a:off x="5087861" y="3405830"/>
              <a:ext cx="3115349" cy="132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Trebuchet MS" panose="020B0603020202020204" pitchFamily="34" charset="0"/>
                </a:rPr>
                <a:t>Dan</a:t>
              </a:r>
              <a:r>
                <a:rPr lang="en-US" altLang="en-US" sz="2000" b="1" dirty="0">
                  <a:latin typeface="Trebuchet MS" panose="020B0603020202020204" pitchFamily="34" charset="0"/>
                </a:rPr>
                <a:t> DIKENAI </a:t>
              </a:r>
              <a:r>
                <a:rPr lang="en-US" altLang="en-US" sz="2000" b="1" dirty="0" smtClean="0">
                  <a:latin typeface="Trebuchet MS" panose="020B0603020202020204" pitchFamily="34" charset="0"/>
                </a:rPr>
                <a:t>PAJAK </a:t>
              </a:r>
              <a:r>
                <a:rPr lang="en-US" altLang="en-US" sz="2000" dirty="0" err="1" smtClean="0">
                  <a:latin typeface="Trebuchet MS" panose="020B0603020202020204" pitchFamily="34" charset="0"/>
                </a:rPr>
                <a:t>dengan</a:t>
              </a:r>
              <a:r>
                <a:rPr lang="en-US" alt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n-US" altLang="en-US" sz="2000" dirty="0" err="1">
                  <a:latin typeface="Trebuchet MS" panose="020B0603020202020204" pitchFamily="34" charset="0"/>
                </a:rPr>
                <a:t>ditambah</a:t>
              </a:r>
              <a:r>
                <a:rPr lang="en-US" altLang="en-US" sz="2000" dirty="0">
                  <a:latin typeface="Trebuchet MS" panose="020B0603020202020204" pitchFamily="34" charset="0"/>
                </a:rPr>
                <a:t> </a:t>
              </a:r>
              <a:r>
                <a:rPr lang="en-US" altLang="en-US" sz="2000" b="1" dirty="0">
                  <a:latin typeface="Trebuchet MS" panose="020B0603020202020204" pitchFamily="34" charset="0"/>
                </a:rPr>
                <a:t>SANKSI ADMINISTRASI </a:t>
              </a:r>
              <a:r>
                <a:rPr lang="en-US" altLang="en-US" sz="2000" b="1" dirty="0" err="1">
                  <a:latin typeface="Trebuchet MS" panose="020B0603020202020204" pitchFamily="34" charset="0"/>
                </a:rPr>
                <a:t>sesuai</a:t>
              </a:r>
              <a:endParaRPr lang="en-US" altLang="en-US" sz="2000" b="1" dirty="0">
                <a:latin typeface="Trebuchet MS" panose="020B0603020202020204" pitchFamily="34" charset="0"/>
              </a:endParaRPr>
            </a:p>
            <a:p>
              <a:pPr eaLnBrk="1" hangingPunct="1"/>
              <a:r>
                <a:rPr lang="en-US" altLang="en-US" sz="2000" b="1" dirty="0">
                  <a:latin typeface="Trebuchet MS" panose="020B0603020202020204" pitchFamily="34" charset="0"/>
                </a:rPr>
                <a:t>UU </a:t>
              </a:r>
              <a:r>
                <a:rPr lang="en-US" altLang="en-US" sz="2000" b="1" dirty="0" smtClean="0">
                  <a:latin typeface="Trebuchet MS" panose="020B0603020202020204" pitchFamily="34" charset="0"/>
                </a:rPr>
                <a:t>PERPAJAKAN</a:t>
              </a:r>
              <a:endParaRPr lang="en-US" altLang="en-US" sz="2000" dirty="0">
                <a:latin typeface="Trebuchet MS" panose="020B0603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963452" y="3240622"/>
              <a:ext cx="3549297" cy="155070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pic>
          <p:nvPicPr>
            <p:cNvPr id="59410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400" y="3499383"/>
              <a:ext cx="1955620" cy="153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218113" y="3349671"/>
            <a:ext cx="1477962" cy="1582738"/>
            <a:chOff x="1173906" y="1040173"/>
            <a:chExt cx="1426578" cy="1539687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1173906" y="1040173"/>
              <a:ext cx="1359363" cy="1539687"/>
              <a:chOff x="1173906" y="1040173"/>
              <a:chExt cx="1359363" cy="1539687"/>
            </a:xfrm>
          </p:grpSpPr>
          <p:pic>
            <p:nvPicPr>
              <p:cNvPr id="59406" name="Picture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3906" y="1040173"/>
                <a:ext cx="1359363" cy="1539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1590694" y="1580685"/>
                <a:ext cx="484209" cy="773705"/>
              </a:xfrm>
              <a:prstGeom prst="ellipse">
                <a:avLst/>
              </a:prstGeom>
              <a:solidFill>
                <a:srgbClr val="90C67B"/>
              </a:solidFill>
              <a:ln>
                <a:solidFill>
                  <a:srgbClr val="90C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</p:grpSp>
        <p:sp>
          <p:nvSpPr>
            <p:cNvPr id="59405" name="TextBox 22"/>
            <p:cNvSpPr txBox="1">
              <a:spLocks noChangeArrowheads="1"/>
            </p:cNvSpPr>
            <p:nvPr/>
          </p:nvSpPr>
          <p:spPr bwMode="auto">
            <a:xfrm>
              <a:off x="1550602" y="1721457"/>
              <a:ext cx="104988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chemeClr val="bg1"/>
                  </a:solidFill>
                </a:rPr>
                <a:t>RP</a:t>
              </a:r>
              <a:endParaRPr lang="id-ID" altLang="en-US" b="1">
                <a:solidFill>
                  <a:schemeClr val="bg1"/>
                </a:solidFill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2135188" y="3127375"/>
            <a:ext cx="3175" cy="587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242888"/>
            <a:ext cx="2357438" cy="4619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marL="87313" eaLnBrk="1" fontAlgn="auto" hangingPunct="1">
              <a:spcBef>
                <a:spcPts val="0"/>
              </a:spcBef>
              <a:spcAft>
                <a:spcPts val="0"/>
              </a:spcAft>
              <a:tabLst>
                <a:tab pos="2960688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KONSEKUENSI</a:t>
            </a:r>
            <a:endParaRPr lang="id-ID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18153" y="613854"/>
            <a:ext cx="1460022" cy="146002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BF205"/>
                </a:solidFill>
                <a:latin typeface="Trebuchet MS" panose="020B0603020202020204" pitchFamily="34" charset="0"/>
              </a:rPr>
              <a:t>3 </a:t>
            </a:r>
            <a:r>
              <a:rPr lang="en-US" dirty="0">
                <a:solidFill>
                  <a:srgbClr val="FBF205"/>
                </a:solidFill>
                <a:latin typeface="Trebuchet MS" panose="020B0603020202020204" pitchFamily="34" charset="0"/>
              </a:rPr>
              <a:t>TAHUN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26189" y="1044863"/>
            <a:ext cx="1435132" cy="340998"/>
          </a:xfrm>
          <a:prstGeom prst="roundRect">
            <a:avLst>
              <a:gd name="adj" fmla="val 50000"/>
            </a:avLst>
          </a:prstGeom>
          <a:solidFill>
            <a:srgbClr val="E9BD0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MAKSIMAL</a:t>
            </a:r>
          </a:p>
        </p:txBody>
      </p:sp>
      <p:pic>
        <p:nvPicPr>
          <p:cNvPr id="59402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4213271"/>
            <a:ext cx="38544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6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4" grpId="0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57" y="3632552"/>
            <a:ext cx="34092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SUMBER PERTUMBUHAN EKONOMI MELALUI REPATRIASI ASET</a:t>
            </a:r>
            <a:endParaRPr lang="en-US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595" y="1542878"/>
            <a:ext cx="1832498" cy="1832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55" y="0"/>
            <a:ext cx="28035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6164542" y="217208"/>
            <a:ext cx="30670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Trebuchet MS" panose="020B0603020202020204" pitchFamily="34" charset="0"/>
              </a:rPr>
              <a:t>MAKSUD</a:t>
            </a:r>
            <a:endParaRPr lang="en-US" altLang="en-US" dirty="0">
              <a:latin typeface="Trebuchet MS" panose="020B0603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6732867" y="749021"/>
            <a:ext cx="2087563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729692" y="1380846"/>
            <a:ext cx="2085975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726517" y="776008"/>
            <a:ext cx="19367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rebuchet MS" panose="020B0603020202020204" pitchFamily="34" charset="0"/>
              </a:rPr>
              <a:t>TUJUAN</a:t>
            </a:r>
            <a:endParaRPr lang="en-US" altLang="en-US" sz="3600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6223280" y="1380846"/>
            <a:ext cx="306863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rebuchet MS" panose="020B0603020202020204" pitchFamily="34" charset="0"/>
              </a:rPr>
              <a:t>AMNESTI PAJAK</a:t>
            </a:r>
            <a:endParaRPr lang="en-US" altLang="en-US" sz="2400" dirty="0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93159" y="1549752"/>
            <a:ext cx="1844943" cy="1825626"/>
            <a:chOff x="853440" y="1478280"/>
            <a:chExt cx="2286000" cy="2286000"/>
          </a:xfrm>
        </p:grpSpPr>
        <p:sp>
          <p:nvSpPr>
            <p:cNvPr id="12" name="Oval 11"/>
            <p:cNvSpPr/>
            <p:nvPr/>
          </p:nvSpPr>
          <p:spPr>
            <a:xfrm>
              <a:off x="853440" y="1478280"/>
              <a:ext cx="2286000" cy="228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" descr="http://image.flaticon.com/icons/png/128/148/14882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0495" y="2057082"/>
              <a:ext cx="1219200" cy="1219201"/>
            </a:xfrm>
            <a:prstGeom prst="rect">
              <a:avLst/>
            </a:prstGeom>
            <a:noFill/>
          </p:spPr>
        </p:pic>
      </p:grp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107129" y="3632552"/>
            <a:ext cx="31828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60363" indent="-1841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PERLUASAN </a:t>
            </a:r>
            <a:r>
              <a:rPr lang="id-ID" altLang="en-US" sz="2000" b="1" dirty="0" smtClean="0"/>
              <a:t>B</a:t>
            </a:r>
            <a:r>
              <a:rPr lang="en-US" altLang="en-US" sz="2000" b="1" dirty="0" smtClean="0"/>
              <a:t>ASIS </a:t>
            </a:r>
            <a:r>
              <a:rPr lang="id-ID" altLang="en-US" sz="2000" b="1" dirty="0" smtClean="0"/>
              <a:t>DATA PERPAJAKAN</a:t>
            </a:r>
            <a:endParaRPr lang="en-AU" altLang="en-US" sz="2000" b="1" dirty="0" smtClean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altLang="en-US" sz="24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6023" y="1968500"/>
            <a:ext cx="2373311" cy="2376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6223280" y="4487662"/>
            <a:ext cx="273605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b="1" dirty="0" smtClean="0"/>
              <a:t>MENINGKATKAN PENERIMAAN PAJAK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9511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7" grpId="0"/>
      <p:bldP spid="18" grpId="0"/>
      <p:bldP spid="21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72" y="-32545"/>
            <a:ext cx="3254955" cy="1072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0" y="-96654"/>
            <a:ext cx="3715769" cy="2656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1" y="681005"/>
            <a:ext cx="1359363" cy="1539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3" y="1217665"/>
            <a:ext cx="1382414" cy="1136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163" y="1722797"/>
            <a:ext cx="3676393" cy="1614322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336031" y="1148627"/>
            <a:ext cx="4282908" cy="3072556"/>
            <a:chOff x="5931117" y="1279255"/>
            <a:chExt cx="4282908" cy="3072556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483" y="2959749"/>
              <a:ext cx="784449" cy="3918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734" y="1828806"/>
              <a:ext cx="2105094" cy="391886"/>
            </a:xfrm>
            <a:prstGeom prst="rect">
              <a:avLst/>
            </a:prstGeom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5931117" y="1279255"/>
              <a:ext cx="4282908" cy="30725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>
                  <a:latin typeface="Trebuchet MS" panose="020B0603020202020204" pitchFamily="34" charset="0"/>
                </a:rPr>
                <a:t>DJP </a:t>
              </a:r>
              <a:r>
                <a:rPr lang="en-US" sz="2800" b="1" dirty="0">
                  <a:latin typeface="Trebuchet MS" panose="020B0603020202020204" pitchFamily="34" charset="0"/>
                </a:rPr>
                <a:t>MENEMUKAN</a:t>
              </a:r>
            </a:p>
            <a:p>
              <a:r>
                <a:rPr lang="en-US" sz="2800" dirty="0">
                  <a:latin typeface="Trebuchet MS" panose="020B0603020202020204" pitchFamily="34" charset="0"/>
                </a:rPr>
                <a:t>HARTA YANG BELUM DILAPORKAN WP YANG IKUT PROGRAM PENGAMPUNAN PAJAK</a:t>
              </a:r>
              <a:endParaRPr lang="id-ID" sz="24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29668" y="4255005"/>
            <a:ext cx="3577482" cy="1594253"/>
            <a:chOff x="686718" y="357301"/>
            <a:chExt cx="3577482" cy="1735998"/>
          </a:xfrm>
        </p:grpSpPr>
        <p:sp>
          <p:nvSpPr>
            <p:cNvPr id="12" name="Rectangle 11"/>
            <p:cNvSpPr/>
            <p:nvPr/>
          </p:nvSpPr>
          <p:spPr>
            <a:xfrm>
              <a:off x="875129" y="357301"/>
              <a:ext cx="3200660" cy="1569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Trebuchet MS" panose="020B0603020202020204" pitchFamily="34" charset="0"/>
                </a:rPr>
                <a:t>Harta</a:t>
              </a:r>
              <a:r>
                <a:rPr lang="en-US" sz="2400" dirty="0">
                  <a:latin typeface="Trebuchet MS" panose="020B0603020202020204" pitchFamily="34" charset="0"/>
                </a:rPr>
                <a:t> </a:t>
              </a:r>
              <a:r>
                <a:rPr lang="en-US" sz="2400" dirty="0" err="1">
                  <a:latin typeface="Trebuchet MS" panose="020B0603020202020204" pitchFamily="34" charset="0"/>
                </a:rPr>
                <a:t>tersebut</a:t>
              </a:r>
              <a:r>
                <a:rPr lang="en-US" sz="2400" dirty="0">
                  <a:latin typeface="Trebuchet MS" panose="020B0603020202020204" pitchFamily="34" charset="0"/>
                </a:rPr>
                <a:t> </a:t>
              </a:r>
              <a:r>
                <a:rPr lang="en-US" sz="2400" dirty="0" err="1">
                  <a:latin typeface="Trebuchet MS" panose="020B0603020202020204" pitchFamily="34" charset="0"/>
                </a:rPr>
                <a:t>akan</a:t>
              </a:r>
              <a:r>
                <a:rPr lang="en-US" sz="2400" dirty="0">
                  <a:latin typeface="Trebuchet MS" panose="020B0603020202020204" pitchFamily="34" charset="0"/>
                </a:rPr>
                <a:t> </a:t>
              </a:r>
              <a:r>
                <a:rPr lang="en-US" sz="2400" dirty="0" err="1">
                  <a:latin typeface="Trebuchet MS" panose="020B0603020202020204" pitchFamily="34" charset="0"/>
                </a:rPr>
                <a:t>diperhitungkan</a:t>
              </a:r>
              <a:r>
                <a:rPr lang="en-US" sz="2400" dirty="0">
                  <a:latin typeface="Trebuchet MS" panose="020B0603020202020204" pitchFamily="34" charset="0"/>
                </a:rPr>
                <a:t> </a:t>
              </a:r>
              <a:r>
                <a:rPr lang="en-US" sz="2400" dirty="0" err="1">
                  <a:latin typeface="Trebuchet MS" panose="020B0603020202020204" pitchFamily="34" charset="0"/>
                </a:rPr>
                <a:t>sebagai</a:t>
              </a:r>
              <a:r>
                <a:rPr lang="en-US" sz="2400" dirty="0">
                  <a:latin typeface="Trebuchet MS" panose="020B0603020202020204" pitchFamily="34" charset="0"/>
                </a:rPr>
                <a:t> </a:t>
              </a:r>
              <a:r>
                <a:rPr lang="en-US" sz="2400" b="1" dirty="0" err="1">
                  <a:latin typeface="Trebuchet MS" panose="020B0603020202020204" pitchFamily="34" charset="0"/>
                </a:rPr>
                <a:t>tambahan</a:t>
              </a:r>
              <a:r>
                <a:rPr lang="en-US" sz="2400" b="1" dirty="0">
                  <a:latin typeface="Trebuchet MS" panose="020B0603020202020204" pitchFamily="34" charset="0"/>
                </a:rPr>
                <a:t> </a:t>
              </a:r>
              <a:r>
                <a:rPr lang="en-US" sz="2400" b="1" dirty="0" err="1">
                  <a:latin typeface="Trebuchet MS" panose="020B0603020202020204" pitchFamily="34" charset="0"/>
                </a:rPr>
                <a:t>penghasilan</a:t>
              </a:r>
              <a:endParaRPr lang="en-US" sz="2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86718" y="386977"/>
              <a:ext cx="3326482" cy="170632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365353" y="759713"/>
              <a:ext cx="898847" cy="1012242"/>
              <a:chOff x="5011666" y="2874669"/>
              <a:chExt cx="898847" cy="101224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376179" y="3157232"/>
                <a:ext cx="483308" cy="63291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011666" y="2874669"/>
                <a:ext cx="898847" cy="1012242"/>
                <a:chOff x="5011666" y="2874669"/>
                <a:chExt cx="898847" cy="101224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305503" y="3196925"/>
                  <a:ext cx="561468" cy="6899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362682" y="3265583"/>
                  <a:ext cx="5478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SPT</a:t>
                  </a:r>
                  <a:endParaRPr lang="id-ID" sz="800" b="1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011666" y="2874669"/>
                  <a:ext cx="674759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FFC000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Trebuchet MS" panose="020B0603020202020204" pitchFamily="34" charset="0"/>
                    </a:rPr>
                    <a:t>+</a:t>
                  </a:r>
                  <a:endParaRPr lang="en-US" sz="4800" b="1" dirty="0">
                    <a:solidFill>
                      <a:srgbClr val="FFC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24" name="Title 1"/>
          <p:cNvSpPr txBox="1">
            <a:spLocks/>
          </p:cNvSpPr>
          <p:nvPr/>
        </p:nvSpPr>
        <p:spPr>
          <a:xfrm>
            <a:off x="5769838" y="75429"/>
            <a:ext cx="3352800" cy="99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latin typeface="Trebuchet MS" panose="020B0603020202020204" pitchFamily="34" charset="0"/>
              </a:rPr>
              <a:t>JIKA SETELAH MASA PENGAMPUNAN </a:t>
            </a:r>
          </a:p>
          <a:p>
            <a:pPr algn="r"/>
            <a:r>
              <a:rPr lang="en-US" sz="2800" b="1" dirty="0">
                <a:latin typeface="Trebuchet MS" panose="020B0603020202020204" pitchFamily="34" charset="0"/>
              </a:rPr>
              <a:t>BERAKHIR</a:t>
            </a:r>
            <a:endParaRPr lang="id-ID" sz="2400" b="1" dirty="0">
              <a:latin typeface="Trebuchet MS" panose="020B0603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84693" y="4282257"/>
            <a:ext cx="4217568" cy="1790375"/>
            <a:chOff x="4963452" y="3240622"/>
            <a:chExt cx="4217568" cy="1790375"/>
          </a:xfrm>
        </p:grpSpPr>
        <p:sp>
          <p:nvSpPr>
            <p:cNvPr id="27" name="Rectangle 26"/>
            <p:cNvSpPr/>
            <p:nvPr/>
          </p:nvSpPr>
          <p:spPr>
            <a:xfrm>
              <a:off x="5087861" y="3405830"/>
              <a:ext cx="311534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rebuchet MS" panose="020B0603020202020204" pitchFamily="34" charset="0"/>
                </a:rPr>
                <a:t>Dan</a:t>
              </a:r>
              <a:r>
                <a:rPr lang="en-US" sz="2000" b="1" dirty="0">
                  <a:latin typeface="Trebuchet MS" panose="020B0603020202020204" pitchFamily="34" charset="0"/>
                </a:rPr>
                <a:t> DIKENAI </a:t>
              </a:r>
              <a:r>
                <a:rPr lang="en-US" sz="2000" b="1" dirty="0" err="1">
                  <a:latin typeface="Trebuchet MS" panose="020B0603020202020204" pitchFamily="34" charset="0"/>
                </a:rPr>
                <a:t>PPh</a:t>
              </a:r>
              <a:r>
                <a:rPr lang="en-US" sz="2000" b="1" dirty="0">
                  <a:latin typeface="Trebuchet MS" panose="020B0603020202020204" pitchFamily="34" charset="0"/>
                </a:rPr>
                <a:t> </a:t>
              </a:r>
              <a:r>
                <a:rPr lang="en-US" sz="2000" dirty="0" err="1">
                  <a:latin typeface="Trebuchet MS" panose="020B0603020202020204" pitchFamily="34" charset="0"/>
                </a:rPr>
                <a:t>dengan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n-US" sz="2000" dirty="0" err="1">
                  <a:latin typeface="Trebuchet MS" panose="020B0603020202020204" pitchFamily="34" charset="0"/>
                </a:rPr>
                <a:t>ditambah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n-US" sz="2000" b="1" dirty="0">
                  <a:latin typeface="Trebuchet MS" panose="020B0603020202020204" pitchFamily="34" charset="0"/>
                </a:rPr>
                <a:t>SANKSI</a:t>
              </a:r>
              <a:endParaRPr lang="en-US" sz="2000" dirty="0">
                <a:latin typeface="Trebuchet MS" panose="020B0603020202020204" pitchFamily="34" charset="0"/>
              </a:endParaRPr>
            </a:p>
            <a:p>
              <a:r>
                <a:rPr lang="en-US" sz="4400" b="1" dirty="0">
                  <a:latin typeface="Trebuchet MS" panose="020B0603020202020204" pitchFamily="34" charset="0"/>
                </a:rPr>
                <a:t>200%</a:t>
              </a:r>
              <a:endParaRPr lang="en-US" sz="32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963452" y="3240622"/>
              <a:ext cx="3549176" cy="155020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400" y="3499383"/>
              <a:ext cx="1955620" cy="1531614"/>
            </a:xfrm>
            <a:prstGeom prst="rect">
              <a:avLst/>
            </a:prstGeom>
          </p:spPr>
        </p:pic>
      </p:grpSp>
      <p:cxnSp>
        <p:nvCxnSpPr>
          <p:cNvPr id="31" name="Straight Connector 30"/>
          <p:cNvCxnSpPr/>
          <p:nvPr/>
        </p:nvCxnSpPr>
        <p:spPr>
          <a:xfrm>
            <a:off x="6865257" y="3802743"/>
            <a:ext cx="0" cy="348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728835" y="4996715"/>
            <a:ext cx="41515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6" y="0"/>
            <a:ext cx="6315494" cy="50094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50" y="1500814"/>
            <a:ext cx="3656120" cy="550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42" y="3670725"/>
            <a:ext cx="3656120" cy="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2976" y="3272127"/>
            <a:ext cx="6591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rebuchet MS" panose="020B0603020202020204" pitchFamily="34" charset="0"/>
              </a:rPr>
              <a:t>Segala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b="1" dirty="0">
                <a:latin typeface="Trebuchet MS" panose="020B0603020202020204" pitchFamily="34" charset="0"/>
              </a:rPr>
              <a:t>SENGKETA</a:t>
            </a:r>
            <a:r>
              <a:rPr lang="en-US" sz="2400" dirty="0">
                <a:latin typeface="Trebuchet MS" panose="020B0603020202020204" pitchFamily="34" charset="0"/>
              </a:rPr>
              <a:t> yang </a:t>
            </a:r>
            <a:r>
              <a:rPr lang="en-US" sz="2400" dirty="0" err="1">
                <a:latin typeface="Trebuchet MS" panose="020B0603020202020204" pitchFamily="34" charset="0"/>
              </a:rPr>
              <a:t>berkaitan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dengan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pelaksanaan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b="1" dirty="0">
                <a:latin typeface="Trebuchet MS" panose="020B0603020202020204" pitchFamily="34" charset="0"/>
              </a:rPr>
              <a:t>AMNESTI PAJAK </a:t>
            </a:r>
            <a:r>
              <a:rPr lang="en-US" sz="2400" dirty="0" err="1">
                <a:latin typeface="Trebuchet MS" panose="020B0603020202020204" pitchFamily="34" charset="0"/>
              </a:rPr>
              <a:t>hanya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dapat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diselesaikan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melalui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pengajuan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gugatan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id-ID" sz="2400" dirty="0">
                <a:latin typeface="Trebuchet MS" panose="020B0603020202020204" pitchFamily="34" charset="0"/>
              </a:rPr>
              <a:t>pada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46483" y="5058221"/>
            <a:ext cx="4251033" cy="552450"/>
          </a:xfrm>
          <a:prstGeom prst="roundRect">
            <a:avLst>
              <a:gd name="adj" fmla="val 50000"/>
            </a:avLst>
          </a:prstGeom>
          <a:solidFill>
            <a:srgbClr val="E9BD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BADAN PERADILAN PAJAK</a:t>
            </a:r>
            <a:endParaRPr lang="en-US" sz="2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417" y1="59322" x2="80417" y2="59322"/>
                        <a14:foregroundMark x1="77500" y1="49153" x2="77500" y2="49153"/>
                        <a14:foregroundMark x1="64167" y1="38559" x2="64167" y2="38559"/>
                        <a14:foregroundMark x1="43333" y1="21186" x2="43333" y2="21186"/>
                        <a14:foregroundMark x1="47917" y1="51695" x2="47917" y2="51695"/>
                        <a14:foregroundMark x1="67083" y1="72881" x2="67083" y2="72881"/>
                        <a14:foregroundMark x1="56667" y1="27542" x2="56667" y2="27542"/>
                        <a14:foregroundMark x1="57500" y1="35593" x2="57500" y2="35593"/>
                        <a14:foregroundMark x1="57500" y1="35593" x2="57500" y2="35593"/>
                        <a14:foregroundMark x1="58750" y1="32203" x2="58750" y2="32203"/>
                        <a14:foregroundMark x1="58750" y1="31356" x2="58750" y2="31356"/>
                        <a14:foregroundMark x1="51667" y1="30932" x2="51667" y2="30932"/>
                        <a14:foregroundMark x1="62917" y1="26271" x2="62917" y2="26271"/>
                        <a14:foregroundMark x1="49583" y1="40254" x2="49583" y2="40254"/>
                        <a14:foregroundMark x1="49583" y1="40254" x2="49583" y2="402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9655" y="860699"/>
            <a:ext cx="2184688" cy="21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1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49">
        <p:fade/>
      </p:transition>
    </mc:Choice>
    <mc:Fallback xmlns="">
      <p:transition spd="med" advTm="10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3295650"/>
            <a:ext cx="987425" cy="1325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63663" y="3541713"/>
            <a:ext cx="76977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penghapusan pajak</a:t>
            </a:r>
            <a:r>
              <a:rPr lang="en-US" altLang="en-US" sz="280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altLang="en-US" sz="280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seharusnya </a:t>
            </a:r>
            <a:r>
              <a:rPr lang="en-US" altLang="en-US" sz="280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terutang,</a:t>
            </a:r>
          </a:p>
          <a:p>
            <a:pPr eaLnBrk="1" hangingPunct="1"/>
            <a:r>
              <a:rPr lang="en-US" altLang="en-US" sz="2800" b="1" noProof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tidak</a:t>
            </a:r>
            <a:r>
              <a:rPr lang="en-US" altLang="en-US" sz="2800" b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dikenai sanksi </a:t>
            </a:r>
            <a:r>
              <a:rPr lang="id-ID" altLang="en-US" sz="280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administrasi</a:t>
            </a:r>
            <a:r>
              <a:rPr lang="en-US" altLang="en-US" sz="280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perpajakan dan sanksi pidana di bidang perpajakan dengan cara mengungkap harta dan membayar </a:t>
            </a:r>
            <a:r>
              <a:rPr lang="en-US" altLang="en-US" sz="2800" i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Uang </a:t>
            </a:r>
            <a:r>
              <a:rPr lang="en-US" altLang="en-US" sz="2800" i="1" noProof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Tebusan</a:t>
            </a:r>
            <a:r>
              <a:rPr lang="en-US" altLang="en-US" sz="2800" noProof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d-ID" altLang="en-US" sz="280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0"/>
            <a:ext cx="2803525" cy="138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 flipV="1">
            <a:off x="6702387" y="200381"/>
            <a:ext cx="2087563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699212" y="832206"/>
            <a:ext cx="2085975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777037" y="196888"/>
            <a:ext cx="1941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rebuchet MS" panose="020B0603020202020204" pitchFamily="34" charset="0"/>
              </a:rPr>
              <a:t>DEFINISI</a:t>
            </a:r>
            <a:endParaRPr lang="en-US" altLang="en-US" sz="36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07880" y="840869"/>
            <a:ext cx="306863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rebuchet MS" panose="020B0603020202020204" pitchFamily="34" charset="0"/>
              </a:rPr>
              <a:t>AMNESTI PAJAK</a:t>
            </a:r>
            <a:endParaRPr lang="en-US" altLang="en-US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93097"/>
      </p:ext>
    </p:extLst>
  </p:cSld>
  <p:clrMapOvr>
    <a:masterClrMapping/>
  </p:clrMapOvr>
  <p:transition spd="med" advTm="10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92827" y="51251"/>
            <a:ext cx="6481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ea typeface="Verdana" panose="020B0604030504040204" pitchFamily="34" charset="0"/>
                <a:cs typeface="Verdana" panose="020B0604030504040204" pitchFamily="34" charset="0"/>
              </a:rPr>
              <a:t>6 KEUNTUNGAN AMNESTI PAJAK</a:t>
            </a:r>
            <a:endParaRPr lang="en-US" altLang="en-US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8690" y="160105"/>
            <a:ext cx="84137" cy="428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accent4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71509" y="4502808"/>
            <a:ext cx="4463277" cy="1340255"/>
            <a:chOff x="321765" y="4294993"/>
            <a:chExt cx="4463277" cy="1418423"/>
          </a:xfrm>
        </p:grpSpPr>
        <p:sp>
          <p:nvSpPr>
            <p:cNvPr id="8" name="Rectangle 7"/>
            <p:cNvSpPr/>
            <p:nvPr/>
          </p:nvSpPr>
          <p:spPr bwMode="auto">
            <a:xfrm>
              <a:off x="369888" y="4767266"/>
              <a:ext cx="4114800" cy="946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600359" y="4916630"/>
              <a:ext cx="402171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PEMERIKSAAN, PEMERIKSAAN BUKTI PERMULAAN, &amp; PENYIDIKAN</a:t>
              </a:r>
              <a:endParaRPr lang="id-ID" sz="2000" b="1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321765" y="4294993"/>
              <a:ext cx="4463277" cy="532760"/>
              <a:chOff x="113792" y="3878739"/>
              <a:chExt cx="4462896" cy="532833"/>
            </a:xfrm>
          </p:grpSpPr>
          <p:grpSp>
            <p:nvGrpSpPr>
              <p:cNvPr id="11" name="Group 57"/>
              <p:cNvGrpSpPr>
                <a:grpSpLocks/>
              </p:cNvGrpSpPr>
              <p:nvPr/>
            </p:nvGrpSpPr>
            <p:grpSpPr bwMode="auto">
              <a:xfrm>
                <a:off x="171434" y="3878739"/>
                <a:ext cx="4358663" cy="532833"/>
                <a:chOff x="402934" y="3091661"/>
                <a:chExt cx="4358663" cy="532833"/>
              </a:xfrm>
            </p:grpSpPr>
            <p:sp>
              <p:nvSpPr>
                <p:cNvPr id="14" name="Snip Single Corner Rectangle 13"/>
                <p:cNvSpPr/>
                <p:nvPr/>
              </p:nvSpPr>
              <p:spPr bwMode="auto">
                <a:xfrm>
                  <a:off x="4328247" y="3091661"/>
                  <a:ext cx="433350" cy="531887"/>
                </a:xfrm>
                <a:prstGeom prst="snip1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 bwMode="auto">
                <a:xfrm>
                  <a:off x="402934" y="3092606"/>
                  <a:ext cx="4110826" cy="531888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36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12" name="TextBox 40"/>
              <p:cNvSpPr txBox="1">
                <a:spLocks noChangeArrowheads="1"/>
              </p:cNvSpPr>
              <p:nvPr/>
            </p:nvSpPr>
            <p:spPr bwMode="auto">
              <a:xfrm>
                <a:off x="113792" y="3914764"/>
                <a:ext cx="4462896" cy="461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chemeClr val="accent2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3 TIDAK DILAKUKAN</a:t>
                </a:r>
                <a:endParaRPr lang="id-ID" altLang="en-US" sz="24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-21350" y="2616200"/>
            <a:ext cx="4365585" cy="1776014"/>
            <a:chOff x="4915641" y="2525713"/>
            <a:chExt cx="4365585" cy="1776014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937124" y="3016250"/>
              <a:ext cx="4085635" cy="124841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143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TextBox 37"/>
            <p:cNvSpPr txBox="1">
              <a:spLocks noChangeArrowheads="1"/>
            </p:cNvSpPr>
            <p:nvPr/>
          </p:nvSpPr>
          <p:spPr bwMode="auto">
            <a:xfrm>
              <a:off x="5104015" y="3101577"/>
              <a:ext cx="347027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</a:rPr>
                <a:t>SANKSI ADMINISTRASI DAN SANKSI PIDANA PERPAJAKAN</a:t>
              </a:r>
              <a:endParaRPr lang="id-ID" altLang="en-U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29"/>
            <p:cNvGrpSpPr>
              <a:grpSpLocks/>
            </p:cNvGrpSpPr>
            <p:nvPr/>
          </p:nvGrpSpPr>
          <p:grpSpPr bwMode="auto">
            <a:xfrm>
              <a:off x="4915641" y="2525713"/>
              <a:ext cx="4365585" cy="534731"/>
              <a:chOff x="-4133001" y="1531711"/>
              <a:chExt cx="6469283" cy="974386"/>
            </a:xfrm>
          </p:grpSpPr>
          <p:grpSp>
            <p:nvGrpSpPr>
              <p:cNvPr id="21" name="Group 30"/>
              <p:cNvGrpSpPr>
                <a:grpSpLocks/>
              </p:cNvGrpSpPr>
              <p:nvPr/>
            </p:nvGrpSpPr>
            <p:grpSpPr bwMode="auto">
              <a:xfrm>
                <a:off x="-4094106" y="1531711"/>
                <a:ext cx="6430388" cy="937247"/>
                <a:chOff x="-2308510" y="1531711"/>
                <a:chExt cx="4583685" cy="937247"/>
              </a:xfrm>
            </p:grpSpPr>
            <p:sp>
              <p:nvSpPr>
                <p:cNvPr id="23" name="Snip Single Corner Rectangle 22"/>
                <p:cNvSpPr/>
                <p:nvPr/>
              </p:nvSpPr>
              <p:spPr>
                <a:xfrm>
                  <a:off x="1637956" y="1554853"/>
                  <a:ext cx="637219" cy="914105"/>
                </a:xfrm>
                <a:prstGeom prst="snip1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-2308510" y="1531711"/>
                  <a:ext cx="4310663" cy="91410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36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22" name="TextBox 31"/>
              <p:cNvSpPr txBox="1">
                <a:spLocks noChangeArrowheads="1"/>
              </p:cNvSpPr>
              <p:nvPr/>
            </p:nvSpPr>
            <p:spPr bwMode="auto">
              <a:xfrm>
                <a:off x="-4133001" y="1554853"/>
                <a:ext cx="5437110" cy="951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 TIDAK DIKENAI</a:t>
                </a:r>
                <a:endParaRPr lang="id-ID" altLang="en-US" b="1" dirty="0">
                  <a:solidFill>
                    <a:srgbClr val="FF0000"/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34050" y="1027513"/>
            <a:ext cx="4402056" cy="1560254"/>
            <a:chOff x="544255" y="1027513"/>
            <a:chExt cx="4402056" cy="1560254"/>
          </a:xfrm>
        </p:grpSpPr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584723" y="1472656"/>
              <a:ext cx="4090897" cy="1115111"/>
              <a:chOff x="370393" y="1811231"/>
              <a:chExt cx="5555507" cy="1264866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70393" y="1811231"/>
                <a:ext cx="5555507" cy="126486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14300" dist="101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400"/>
              </a:p>
            </p:txBody>
          </p:sp>
          <p:sp>
            <p:nvSpPr>
              <p:cNvPr id="35" name="TextBox 27"/>
              <p:cNvSpPr txBox="1">
                <a:spLocks noChangeArrowheads="1"/>
              </p:cNvSpPr>
              <p:nvPr/>
            </p:nvSpPr>
            <p:spPr bwMode="auto">
              <a:xfrm>
                <a:off x="573552" y="2088137"/>
                <a:ext cx="5180441" cy="831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chemeClr val="bg1"/>
                    </a:solidFill>
                  </a:rPr>
                  <a:t>PAJAK YANG SEHARUSNYA TERUTANG</a:t>
                </a:r>
                <a:endParaRPr lang="id-ID" altLang="en-US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3"/>
            <p:cNvGrpSpPr>
              <a:grpSpLocks/>
            </p:cNvGrpSpPr>
            <p:nvPr/>
          </p:nvGrpSpPr>
          <p:grpSpPr bwMode="auto">
            <a:xfrm flipH="1">
              <a:off x="544255" y="1027513"/>
              <a:ext cx="4402056" cy="523220"/>
              <a:chOff x="-4466474" y="1522591"/>
              <a:chExt cx="5824678" cy="522731"/>
            </a:xfrm>
          </p:grpSpPr>
          <p:grpSp>
            <p:nvGrpSpPr>
              <p:cNvPr id="30" name="Group 21"/>
              <p:cNvGrpSpPr>
                <a:grpSpLocks/>
              </p:cNvGrpSpPr>
              <p:nvPr/>
            </p:nvGrpSpPr>
            <p:grpSpPr bwMode="auto">
              <a:xfrm>
                <a:off x="-4466474" y="1531711"/>
                <a:ext cx="5791506" cy="451244"/>
                <a:chOff x="-2573939" y="1531711"/>
                <a:chExt cx="4128279" cy="451244"/>
              </a:xfrm>
            </p:grpSpPr>
            <p:sp>
              <p:nvSpPr>
                <p:cNvPr id="32" name="Snip Single Corner Rectangle 31"/>
                <p:cNvSpPr/>
                <p:nvPr/>
              </p:nvSpPr>
              <p:spPr>
                <a:xfrm flipH="1">
                  <a:off x="-2573939" y="1531711"/>
                  <a:ext cx="4119683" cy="451244"/>
                </a:xfrm>
                <a:prstGeom prst="snip1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-2307739" y="1531712"/>
                  <a:ext cx="3862079" cy="435608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36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31" name="TextBox 20"/>
              <p:cNvSpPr txBox="1">
                <a:spLocks noChangeArrowheads="1"/>
              </p:cNvSpPr>
              <p:nvPr/>
            </p:nvSpPr>
            <p:spPr bwMode="auto">
              <a:xfrm>
                <a:off x="-3499623" y="1522591"/>
                <a:ext cx="4857827" cy="522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0070C0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 PENGHAPUSAN</a:t>
                </a:r>
                <a:endParaRPr lang="id-ID" altLang="en-US" b="1" dirty="0">
                  <a:solidFill>
                    <a:srgbClr val="0070C0"/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36" name="Group 68"/>
          <p:cNvGrpSpPr>
            <a:grpSpLocks/>
          </p:cNvGrpSpPr>
          <p:nvPr/>
        </p:nvGrpSpPr>
        <p:grpSpPr bwMode="auto">
          <a:xfrm>
            <a:off x="4689583" y="4473584"/>
            <a:ext cx="4472301" cy="1369479"/>
            <a:chOff x="1075671" y="4007475"/>
            <a:chExt cx="4827684" cy="1370104"/>
          </a:xfrm>
        </p:grpSpPr>
        <p:sp>
          <p:nvSpPr>
            <p:cNvPr id="37" name="Rectangle 36"/>
            <p:cNvSpPr/>
            <p:nvPr/>
          </p:nvSpPr>
          <p:spPr>
            <a:xfrm>
              <a:off x="1285469" y="4512531"/>
              <a:ext cx="4617886" cy="865048"/>
            </a:xfrm>
            <a:prstGeom prst="rect">
              <a:avLst/>
            </a:prstGeom>
            <a:solidFill>
              <a:srgbClr val="E105B7"/>
            </a:solidFill>
            <a:ln>
              <a:noFill/>
            </a:ln>
            <a:effectLst>
              <a:outerShdw blurRad="1143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85468" y="4661680"/>
              <a:ext cx="4514017" cy="7083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PAJAK PENGHASILAN UNTUK BALIK NAMA HARTA TAMBAHAN</a:t>
              </a:r>
              <a:endParaRPr lang="id-ID" sz="2000" b="1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39" name="Group 67"/>
            <p:cNvGrpSpPr>
              <a:grpSpLocks/>
            </p:cNvGrpSpPr>
            <p:nvPr/>
          </p:nvGrpSpPr>
          <p:grpSpPr bwMode="auto">
            <a:xfrm>
              <a:off x="1075671" y="4007475"/>
              <a:ext cx="4816569" cy="523220"/>
              <a:chOff x="1492360" y="3185672"/>
              <a:chExt cx="4816569" cy="523220"/>
            </a:xfrm>
          </p:grpSpPr>
          <p:grpSp>
            <p:nvGrpSpPr>
              <p:cNvPr id="40" name="Group 50"/>
              <p:cNvGrpSpPr>
                <a:grpSpLocks/>
              </p:cNvGrpSpPr>
              <p:nvPr/>
            </p:nvGrpSpPr>
            <p:grpSpPr bwMode="auto">
              <a:xfrm>
                <a:off x="1492360" y="3223789"/>
                <a:ext cx="4816569" cy="478057"/>
                <a:chOff x="-2220893" y="1571965"/>
                <a:chExt cx="3852180" cy="914505"/>
              </a:xfrm>
            </p:grpSpPr>
            <p:sp>
              <p:nvSpPr>
                <p:cNvPr id="42" name="Snip Single Corner Rectangle 41"/>
                <p:cNvSpPr/>
                <p:nvPr/>
              </p:nvSpPr>
              <p:spPr>
                <a:xfrm flipH="1">
                  <a:off x="-2220893" y="1571966"/>
                  <a:ext cx="405482" cy="914504"/>
                </a:xfrm>
                <a:prstGeom prst="snip1Rect">
                  <a:avLst/>
                </a:prstGeom>
                <a:solidFill>
                  <a:srgbClr val="E105B7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-2053102" y="1571965"/>
                  <a:ext cx="3684389" cy="91450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36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41" name="TextBox 51"/>
              <p:cNvSpPr txBox="1">
                <a:spLocks noChangeArrowheads="1"/>
              </p:cNvSpPr>
              <p:nvPr/>
            </p:nvSpPr>
            <p:spPr bwMode="auto">
              <a:xfrm>
                <a:off x="1861137" y="3185672"/>
                <a:ext cx="374101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E105B7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 PEMBEBASAN</a:t>
                </a:r>
                <a:endParaRPr lang="id-ID" altLang="en-US" b="1">
                  <a:solidFill>
                    <a:srgbClr val="E105B7"/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4682052" y="2618574"/>
            <a:ext cx="5170766" cy="1779852"/>
            <a:chOff x="4366371" y="2618574"/>
            <a:chExt cx="5170766" cy="1779852"/>
          </a:xfrm>
        </p:grpSpPr>
        <p:grpSp>
          <p:nvGrpSpPr>
            <p:cNvPr id="45" name="Group 66"/>
            <p:cNvGrpSpPr>
              <a:grpSpLocks/>
            </p:cNvGrpSpPr>
            <p:nvPr/>
          </p:nvGrpSpPr>
          <p:grpSpPr bwMode="auto">
            <a:xfrm>
              <a:off x="4366371" y="2643188"/>
              <a:ext cx="4477592" cy="1755238"/>
              <a:chOff x="6518496" y="1254026"/>
              <a:chExt cx="4477889" cy="1755053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6720986" y="1684193"/>
                <a:ext cx="4262700" cy="1290501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114300" dist="101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808720" y="1685780"/>
                <a:ext cx="4187665" cy="1323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latin typeface="+mn-lt"/>
                  </a:rPr>
                  <a:t>DATA PENGAMPUNAN PAJAK TIDAK DAPAT DIJADIKAN DASAR PENYELIDIKAN DAN PENYIDIKAN TINDAK PIDANA APA PUN</a:t>
                </a:r>
                <a:endParaRPr lang="id-ID" sz="2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grpSp>
            <p:nvGrpSpPr>
              <p:cNvPr id="49" name="Group 63"/>
              <p:cNvGrpSpPr>
                <a:grpSpLocks/>
              </p:cNvGrpSpPr>
              <p:nvPr/>
            </p:nvGrpSpPr>
            <p:grpSpPr bwMode="auto">
              <a:xfrm>
                <a:off x="6518496" y="1254026"/>
                <a:ext cx="4454075" cy="423817"/>
                <a:chOff x="3763721" y="2504092"/>
                <a:chExt cx="4454075" cy="423817"/>
              </a:xfrm>
            </p:grpSpPr>
            <p:sp>
              <p:nvSpPr>
                <p:cNvPr id="50" name="Snip Single Corner Rectangle 49"/>
                <p:cNvSpPr/>
                <p:nvPr/>
              </p:nvSpPr>
              <p:spPr bwMode="auto">
                <a:xfrm flipH="1">
                  <a:off x="3763721" y="2504092"/>
                  <a:ext cx="3890475" cy="423817"/>
                </a:xfrm>
                <a:prstGeom prst="snip1Rect">
                  <a:avLst/>
                </a:prstGeom>
                <a:solidFill>
                  <a:srgbClr val="7030A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 bwMode="auto">
                <a:xfrm>
                  <a:off x="3966211" y="2504092"/>
                  <a:ext cx="4251585" cy="42381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36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sp>
          <p:nvSpPr>
            <p:cNvPr id="46" name="TextBox 68"/>
            <p:cNvSpPr txBox="1">
              <a:spLocks noChangeArrowheads="1"/>
            </p:cNvSpPr>
            <p:nvPr/>
          </p:nvSpPr>
          <p:spPr bwMode="auto">
            <a:xfrm>
              <a:off x="4612712" y="2618574"/>
              <a:ext cx="4924425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b="1" dirty="0">
                  <a:solidFill>
                    <a:srgbClr val="7030A0"/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 JAMINAN RAHASIA</a:t>
              </a:r>
              <a:endParaRPr lang="id-ID" altLang="en-US" b="1" dirty="0">
                <a:solidFill>
                  <a:srgbClr val="7030A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2" name="Group 60"/>
          <p:cNvGrpSpPr>
            <a:grpSpLocks/>
          </p:cNvGrpSpPr>
          <p:nvPr/>
        </p:nvGrpSpPr>
        <p:grpSpPr bwMode="auto">
          <a:xfrm>
            <a:off x="4682053" y="1028625"/>
            <a:ext cx="4466294" cy="1584393"/>
            <a:chOff x="1807183" y="999257"/>
            <a:chExt cx="4466294" cy="1584011"/>
          </a:xfrm>
        </p:grpSpPr>
        <p:grpSp>
          <p:nvGrpSpPr>
            <p:cNvPr id="53" name="Group 60"/>
            <p:cNvGrpSpPr/>
            <p:nvPr/>
          </p:nvGrpSpPr>
          <p:grpSpPr>
            <a:xfrm>
              <a:off x="2009658" y="1463800"/>
              <a:ext cx="4263819" cy="1119468"/>
              <a:chOff x="2132896" y="2421397"/>
              <a:chExt cx="4250390" cy="3041127"/>
            </a:xfrm>
            <a:solidFill>
              <a:srgbClr val="00B050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2132896" y="2421397"/>
                <a:ext cx="4250390" cy="2879521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14300" dist="101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176623" y="2704057"/>
                <a:ext cx="4081815" cy="2758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latin typeface="+mn-lt"/>
                  </a:rPr>
                  <a:t>PROSES PEMERIKSAAN, PEMERIKSAAN BUKTI PERMULAAN, ATAU PENYIDIKAN</a:t>
                </a:r>
                <a:endParaRPr lang="id-ID" sz="2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54" name="Group 55"/>
            <p:cNvGrpSpPr>
              <a:grpSpLocks/>
            </p:cNvGrpSpPr>
            <p:nvPr/>
          </p:nvGrpSpPr>
          <p:grpSpPr bwMode="auto">
            <a:xfrm>
              <a:off x="1807183" y="999257"/>
              <a:ext cx="4462156" cy="523220"/>
              <a:chOff x="-3029706" y="1525897"/>
              <a:chExt cx="4461859" cy="1075732"/>
            </a:xfrm>
          </p:grpSpPr>
          <p:grpSp>
            <p:nvGrpSpPr>
              <p:cNvPr id="55" name="Group 56"/>
              <p:cNvGrpSpPr>
                <a:grpSpLocks/>
              </p:cNvGrpSpPr>
              <p:nvPr/>
            </p:nvGrpSpPr>
            <p:grpSpPr bwMode="auto">
              <a:xfrm>
                <a:off x="-3029706" y="1530988"/>
                <a:ext cx="4461859" cy="939771"/>
                <a:chOff x="-1549788" y="1530988"/>
                <a:chExt cx="3180485" cy="939771"/>
              </a:xfrm>
            </p:grpSpPr>
            <p:sp>
              <p:nvSpPr>
                <p:cNvPr id="57" name="Snip Single Corner Rectangle 56"/>
                <p:cNvSpPr/>
                <p:nvPr/>
              </p:nvSpPr>
              <p:spPr>
                <a:xfrm flipH="1">
                  <a:off x="-1549788" y="1557093"/>
                  <a:ext cx="640441" cy="913666"/>
                </a:xfrm>
                <a:prstGeom prst="snip1Rect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-1405470" y="1530988"/>
                  <a:ext cx="3036167" cy="91366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36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56" name="TextBox 57"/>
              <p:cNvSpPr txBox="1">
                <a:spLocks noChangeArrowheads="1"/>
              </p:cNvSpPr>
              <p:nvPr/>
            </p:nvSpPr>
            <p:spPr bwMode="auto">
              <a:xfrm>
                <a:off x="-2783382" y="1525897"/>
                <a:ext cx="3920279" cy="1075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00B050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 PENGHENTIAN</a:t>
                </a:r>
                <a:endParaRPr lang="id-ID" altLang="en-US" b="1" dirty="0">
                  <a:solidFill>
                    <a:srgbClr val="00B050"/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8361799"/>
      </p:ext>
    </p:extLst>
  </p:cSld>
  <p:clrMapOvr>
    <a:masterClrMapping/>
  </p:clrMapOvr>
  <p:transition spd="med" advTm="10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Elbow Connector 28"/>
          <p:cNvCxnSpPr/>
          <p:nvPr/>
        </p:nvCxnSpPr>
        <p:spPr>
          <a:xfrm>
            <a:off x="3111211" y="2357998"/>
            <a:ext cx="3608676" cy="549276"/>
          </a:xfrm>
          <a:prstGeom prst="bentConnector3">
            <a:avLst>
              <a:gd name="adj1" fmla="val 858"/>
            </a:avLst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67438" y="90488"/>
            <a:ext cx="314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rebuchet MS" panose="020B0603020202020204" pitchFamily="34" charset="0"/>
              </a:rPr>
              <a:t>BERLAKU UNTUK</a:t>
            </a:r>
            <a:endParaRPr lang="id-ID" altLang="en-US" sz="2800" b="1" dirty="0"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0600" y="109538"/>
            <a:ext cx="84138" cy="428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accent4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367" y="2113890"/>
            <a:ext cx="20193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68680" y="2340538"/>
            <a:ext cx="1844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dirty="0">
                <a:latin typeface="Trebuchet MS" panose="020B0603020202020204" pitchFamily="34" charset="0"/>
              </a:rPr>
              <a:t>Sampai dengan </a:t>
            </a:r>
            <a:r>
              <a:rPr lang="en-US" altLang="en-US" b="1" dirty="0">
                <a:latin typeface="Trebuchet MS" panose="020B0603020202020204" pitchFamily="34" charset="0"/>
              </a:rPr>
              <a:t>AKHIR</a:t>
            </a:r>
          </a:p>
          <a:p>
            <a:pPr algn="r" eaLnBrk="1" hangingPunct="1"/>
            <a:r>
              <a:rPr lang="en-US" altLang="en-US" b="1" dirty="0">
                <a:latin typeface="Trebuchet MS" panose="020B0603020202020204" pitchFamily="34" charset="0"/>
              </a:rPr>
              <a:t>TAHUN PAJAK TERAKHIR*</a:t>
            </a:r>
            <a:endParaRPr lang="id-ID" altLang="en-US" b="1" dirty="0">
              <a:latin typeface="Trebuchet MS" panose="020B0603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87167" y="4401148"/>
            <a:ext cx="4394200" cy="144780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5799" y="824836"/>
            <a:ext cx="2289903" cy="2006806"/>
          </a:xfrm>
          <a:prstGeom prst="rect">
            <a:avLst/>
          </a:prstGeom>
          <a:effectLst/>
        </p:spPr>
      </p:pic>
      <p:cxnSp>
        <p:nvCxnSpPr>
          <p:cNvPr id="19" name="Straight Connector 18"/>
          <p:cNvCxnSpPr/>
          <p:nvPr/>
        </p:nvCxnSpPr>
        <p:spPr>
          <a:xfrm>
            <a:off x="2387167" y="4805961"/>
            <a:ext cx="43942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898342" y="4478936"/>
            <a:ext cx="310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Trebuchet MS" panose="020B0603020202020204" pitchFamily="34" charset="0"/>
              </a:rPr>
              <a:t>* TAHUN PAJAK TERAKHIR</a:t>
            </a:r>
            <a:endParaRPr lang="id-ID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445904" y="489644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en-US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 Pajak yang berakhir pada jangka waktu 1 </a:t>
            </a:r>
            <a:r>
              <a:rPr lang="id-ID" altLang="en-US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Januari</a:t>
            </a:r>
            <a:r>
              <a:rPr lang="id-ID" altLang="en-US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2015 sampai dengan 31 Desember 2015</a:t>
            </a:r>
            <a:endParaRPr lang="id-ID" altLang="en-US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626" y="765887"/>
            <a:ext cx="1582492" cy="35441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600072" y="878255"/>
            <a:ext cx="848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PPh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72002" y="1805247"/>
            <a:ext cx="179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PPN/PPnBM</a:t>
            </a:r>
            <a:endParaRPr lang="en-US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/>
      <p:bldP spid="17" grpId="0" animBg="1"/>
      <p:bldP spid="20" grpId="0"/>
      <p:bldP spid="21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35" y="487517"/>
            <a:ext cx="118989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Connector 43"/>
          <p:cNvCxnSpPr/>
          <p:nvPr/>
        </p:nvCxnSpPr>
        <p:spPr>
          <a:xfrm flipV="1">
            <a:off x="2954703" y="289977"/>
            <a:ext cx="2979738" cy="20637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954703" y="1830646"/>
            <a:ext cx="2979738" cy="20638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554773" y="439690"/>
            <a:ext cx="60653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rebuchet MS" panose="020B0603020202020204" pitchFamily="34" charset="0"/>
              </a:rPr>
              <a:t>“</a:t>
            </a:r>
            <a:r>
              <a:rPr lang="en-US" altLang="en-US" sz="3200" dirty="0" err="1">
                <a:latin typeface="Trebuchet MS" panose="020B0603020202020204" pitchFamily="34" charset="0"/>
              </a:rPr>
              <a:t>Setiap</a:t>
            </a:r>
            <a:r>
              <a:rPr lang="en-US" altLang="en-US" sz="3200" dirty="0">
                <a:latin typeface="Trebuchet MS" panose="020B0603020202020204" pitchFamily="34" charset="0"/>
              </a:rPr>
              <a:t> </a:t>
            </a:r>
            <a:r>
              <a:rPr lang="en-US" altLang="en-US" sz="3200" dirty="0" smtClean="0">
                <a:latin typeface="Trebuchet MS" panose="020B0603020202020204" pitchFamily="34" charset="0"/>
              </a:rPr>
              <a:t>orang/</a:t>
            </a:r>
            <a:r>
              <a:rPr lang="en-US" altLang="en-US" sz="3200" dirty="0" err="1" smtClean="0">
                <a:latin typeface="Trebuchet MS" panose="020B0603020202020204" pitchFamily="34" charset="0"/>
              </a:rPr>
              <a:t>badan</a:t>
            </a:r>
            <a:r>
              <a:rPr lang="en-US" altLang="en-US" sz="3200" dirty="0" smtClean="0">
                <a:latin typeface="Trebuchet MS" panose="020B0603020202020204" pitchFamily="34" charset="0"/>
              </a:rPr>
              <a:t> </a:t>
            </a:r>
            <a:r>
              <a:rPr lang="en-US" altLang="en-US" sz="3200" b="1" dirty="0" err="1">
                <a:latin typeface="Trebuchet MS" panose="020B0603020202020204" pitchFamily="34" charset="0"/>
              </a:rPr>
              <a:t>berhak</a:t>
            </a:r>
            <a:r>
              <a:rPr lang="en-US" altLang="en-US" sz="3200" dirty="0">
                <a:latin typeface="Trebuchet MS" panose="020B0603020202020204" pitchFamily="34" charset="0"/>
              </a:rPr>
              <a:t> </a:t>
            </a:r>
            <a:r>
              <a:rPr lang="en-US" altLang="en-US" sz="3200" dirty="0" err="1">
                <a:latin typeface="Trebuchet MS" panose="020B0603020202020204" pitchFamily="34" charset="0"/>
              </a:rPr>
              <a:t>mendapatkan</a:t>
            </a:r>
            <a:r>
              <a:rPr lang="en-US" altLang="en-US" sz="3200" dirty="0">
                <a:latin typeface="Trebuchet MS" panose="020B0603020202020204" pitchFamily="34" charset="0"/>
              </a:rPr>
              <a:t> </a:t>
            </a:r>
            <a:r>
              <a:rPr lang="en-US" altLang="en-US" sz="3200" dirty="0" err="1" smtClean="0">
                <a:latin typeface="Trebuchet MS" panose="020B0603020202020204" pitchFamily="34" charset="0"/>
              </a:rPr>
              <a:t>Amnesti</a:t>
            </a:r>
            <a:r>
              <a:rPr lang="en-US" altLang="en-US" sz="3200" dirty="0" smtClean="0">
                <a:latin typeface="Trebuchet MS" panose="020B0603020202020204" pitchFamily="34" charset="0"/>
              </a:rPr>
              <a:t> </a:t>
            </a:r>
            <a:r>
              <a:rPr lang="en-US" altLang="en-US" sz="3200" dirty="0" err="1">
                <a:latin typeface="Trebuchet MS" panose="020B0603020202020204" pitchFamily="34" charset="0"/>
              </a:rPr>
              <a:t>Pajak</a:t>
            </a:r>
            <a:r>
              <a:rPr lang="en-US" altLang="en-US" sz="3200" dirty="0">
                <a:latin typeface="Trebuchet MS" panose="020B0603020202020204" pitchFamily="34" charset="0"/>
              </a:rPr>
              <a:t>”</a:t>
            </a:r>
            <a:endParaRPr lang="id-ID" altLang="en-US" sz="3200" dirty="0">
              <a:latin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4548" y="4233727"/>
            <a:ext cx="116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BADAN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25615" y="4229560"/>
            <a:ext cx="1357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anose="020B0603020202020204" pitchFamily="34" charset="0"/>
              </a:rPr>
              <a:t>ORANG PRIBADI</a:t>
            </a:r>
          </a:p>
          <a:p>
            <a:pPr algn="ctr"/>
            <a:r>
              <a:rPr lang="en-US" sz="2400" dirty="0" smtClean="0">
                <a:latin typeface="Trebuchet MS" panose="020B0603020202020204" pitchFamily="34" charset="0"/>
              </a:rPr>
              <a:t>(OP)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65183" y="4233726"/>
            <a:ext cx="2031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anose="020B0603020202020204" pitchFamily="34" charset="0"/>
              </a:rPr>
              <a:t>PENGUSAHA</a:t>
            </a:r>
          </a:p>
          <a:p>
            <a:pPr algn="ctr"/>
            <a:r>
              <a:rPr lang="en-US" sz="2400" dirty="0" smtClean="0">
                <a:latin typeface="Trebuchet MS" panose="020B0603020202020204" pitchFamily="34" charset="0"/>
              </a:rPr>
              <a:t>OMZET TERTENTU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8279" y="2611667"/>
            <a:ext cx="1341997" cy="15689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5615" y="2633126"/>
            <a:ext cx="1112959" cy="14547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394" y="2455814"/>
            <a:ext cx="1395964" cy="1632046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478279" y="4229560"/>
            <a:ext cx="17751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OP/BADAN</a:t>
            </a:r>
          </a:p>
          <a:p>
            <a:pPr algn="ctr"/>
            <a:r>
              <a:rPr lang="en-US" sz="2800" b="1" dirty="0" smtClean="0"/>
              <a:t>BELUM</a:t>
            </a:r>
            <a:r>
              <a:rPr lang="en-US" sz="2400" dirty="0" smtClean="0">
                <a:latin typeface="Trebuchet MS" panose="020B0603020202020204" pitchFamily="34" charset="0"/>
              </a:rPr>
              <a:t> BER-NPWP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8400" y="2835665"/>
            <a:ext cx="1456041" cy="12521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9109" y="2887550"/>
            <a:ext cx="918309" cy="12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8" grpId="0"/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35" y="5462966"/>
            <a:ext cx="2828869" cy="4435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28" y="931859"/>
            <a:ext cx="1381485" cy="4435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01" y="1752901"/>
            <a:ext cx="1469618" cy="14696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85" y="1813197"/>
            <a:ext cx="1469618" cy="14696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9713" y="37552"/>
            <a:ext cx="4250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PENGECUALIAN SUBJEK</a:t>
            </a:r>
            <a:endParaRPr lang="en-US" sz="2000" b="1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378" y="84892"/>
            <a:ext cx="84658" cy="4285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88" y="1759414"/>
            <a:ext cx="1405974" cy="13446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470" y="861472"/>
            <a:ext cx="654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Wajib</a:t>
            </a:r>
            <a:r>
              <a:rPr lang="en-US" sz="2800" b="1" dirty="0"/>
              <a:t> </a:t>
            </a:r>
            <a:r>
              <a:rPr lang="en-US" sz="2800" b="1" dirty="0" err="1"/>
              <a:t>Pajak</a:t>
            </a:r>
            <a:r>
              <a:rPr lang="en-US" sz="2800" b="1" dirty="0"/>
              <a:t> yang  </a:t>
            </a:r>
            <a:r>
              <a:rPr lang="en-US" sz="2800" b="1" dirty="0" err="1"/>
              <a:t>sedang</a:t>
            </a:r>
            <a:r>
              <a:rPr lang="en-US" sz="2800" b="1" dirty="0"/>
              <a:t>:</a:t>
            </a:r>
            <a:endParaRPr lang="id-ID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228" y="1976992"/>
            <a:ext cx="801796" cy="73521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49518" y="2738596"/>
            <a:ext cx="1130307" cy="1130307"/>
            <a:chOff x="1868497" y="3582656"/>
            <a:chExt cx="1130307" cy="113030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497" y="3582656"/>
              <a:ext cx="1130307" cy="113030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76463" y="3948113"/>
              <a:ext cx="374424" cy="24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45551" y="3902661"/>
              <a:ext cx="636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 Black" panose="020B0A04020102020204" pitchFamily="34" charset="0"/>
                </a:rPr>
                <a:t>P21</a:t>
              </a:r>
              <a:endParaRPr lang="id-ID" sz="16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26" y="1829367"/>
            <a:ext cx="1469618" cy="1469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39" y="2716388"/>
            <a:ext cx="1084110" cy="10841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0"/>
          <a:stretch/>
        </p:blipFill>
        <p:spPr>
          <a:xfrm>
            <a:off x="6457785" y="1371093"/>
            <a:ext cx="2048007" cy="14805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2"/>
          <a:stretch/>
        </p:blipFill>
        <p:spPr>
          <a:xfrm rot="10800000" flipH="1">
            <a:off x="6455211" y="2440560"/>
            <a:ext cx="2048008" cy="12478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22" y="3819440"/>
            <a:ext cx="2993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latin typeface="Trebuchet MS" panose="020B0603020202020204" pitchFamily="34" charset="0"/>
              </a:rPr>
              <a:t>dilakukan </a:t>
            </a:r>
            <a:r>
              <a:rPr lang="id-ID" sz="2000" b="1" dirty="0">
                <a:latin typeface="Trebuchet MS" panose="020B0603020202020204" pitchFamily="34" charset="0"/>
              </a:rPr>
              <a:t>penyidikan</a:t>
            </a:r>
            <a:r>
              <a:rPr lang="id-ID" sz="2000" dirty="0">
                <a:latin typeface="Trebuchet MS" panose="020B0603020202020204" pitchFamily="34" charset="0"/>
              </a:rPr>
              <a:t> </a:t>
            </a:r>
            <a:r>
              <a:rPr lang="en-US" sz="2000" dirty="0">
                <a:latin typeface="Trebuchet MS" panose="020B0603020202020204" pitchFamily="34" charset="0"/>
              </a:rPr>
              <a:t>&amp;</a:t>
            </a:r>
            <a:r>
              <a:rPr lang="id-ID" sz="2000" dirty="0">
                <a:latin typeface="Trebuchet MS" panose="020B0603020202020204" pitchFamily="34" charset="0"/>
              </a:rPr>
              <a:t> berkas penyidikannya telah dinyatakan </a:t>
            </a:r>
            <a:r>
              <a:rPr lang="id-ID" sz="2000" b="1" dirty="0">
                <a:latin typeface="Trebuchet MS" panose="020B0603020202020204" pitchFamily="34" charset="0"/>
              </a:rPr>
              <a:t>lengkap</a:t>
            </a:r>
            <a:r>
              <a:rPr lang="id-ID" sz="2000" dirty="0">
                <a:latin typeface="Trebuchet MS" panose="020B0603020202020204" pitchFamily="34" charset="0"/>
              </a:rPr>
              <a:t> oleh Kejaksaan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4739" y="3819440"/>
            <a:ext cx="232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rebuchet MS" panose="020B0603020202020204" pitchFamily="34" charset="0"/>
              </a:rPr>
              <a:t>dalam</a:t>
            </a:r>
            <a:r>
              <a:rPr lang="en-US" sz="2000" dirty="0">
                <a:latin typeface="Trebuchet MS" panose="020B0603020202020204" pitchFamily="34" charset="0"/>
              </a:rPr>
              <a:t> proses </a:t>
            </a:r>
            <a:r>
              <a:rPr lang="en-US" sz="2000" b="1" dirty="0" err="1">
                <a:latin typeface="Trebuchet MS" panose="020B0603020202020204" pitchFamily="34" charset="0"/>
              </a:rPr>
              <a:t>peradilan</a:t>
            </a:r>
            <a:endParaRPr lang="id-ID" sz="2000" b="1" dirty="0">
              <a:latin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1510" y="3819440"/>
            <a:ext cx="2542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rebuchet MS" panose="020B0603020202020204" pitchFamily="34" charset="0"/>
              </a:rPr>
              <a:t>menjalani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hukuman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pidana</a:t>
            </a:r>
            <a:endParaRPr lang="id-ID" sz="2000" dirty="0">
              <a:latin typeface="Trebuchet MS" panose="020B06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6414" y="5161906"/>
            <a:ext cx="2644724" cy="75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/>
          <p:cNvSpPr/>
          <p:nvPr/>
        </p:nvSpPr>
        <p:spPr>
          <a:xfrm>
            <a:off x="3201187" y="5161905"/>
            <a:ext cx="2644724" cy="75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 24"/>
          <p:cNvSpPr/>
          <p:nvPr/>
        </p:nvSpPr>
        <p:spPr>
          <a:xfrm>
            <a:off x="6255961" y="5161905"/>
            <a:ext cx="2644724" cy="75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1547447" y="5438903"/>
            <a:ext cx="639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ebuchet MS" panose="020B0603020202020204" pitchFamily="34" charset="0"/>
              </a:rPr>
              <a:t>…</a:t>
            </a:r>
            <a:r>
              <a:rPr lang="en-US" sz="2400" b="1" dirty="0" err="1">
                <a:latin typeface="Trebuchet MS" panose="020B0603020202020204" pitchFamily="34" charset="0"/>
              </a:rPr>
              <a:t>atas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</a:rPr>
              <a:t>Tindak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</a:rPr>
              <a:t>Pidana</a:t>
            </a:r>
            <a:r>
              <a:rPr lang="en-US" sz="2400" b="1" dirty="0">
                <a:latin typeface="Trebuchet MS" panose="020B0603020202020204" pitchFamily="34" charset="0"/>
              </a:rPr>
              <a:t> di </a:t>
            </a:r>
            <a:r>
              <a:rPr lang="en-US" sz="2400" b="1" dirty="0" err="1">
                <a:latin typeface="Trebuchet MS" panose="020B0603020202020204" pitchFamily="34" charset="0"/>
              </a:rPr>
              <a:t>Bidang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</a:rPr>
              <a:t>Perpajakan</a:t>
            </a:r>
            <a:r>
              <a:rPr lang="en-US" sz="2400" b="1" dirty="0">
                <a:latin typeface="Trebuchet MS" panose="020B0603020202020204" pitchFamily="34" charset="0"/>
              </a:rPr>
              <a:t>!</a:t>
            </a:r>
            <a:endParaRPr lang="id-ID" sz="2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8" grpId="0"/>
      <p:bldP spid="19" grpId="0"/>
      <p:bldP spid="20" grpId="0"/>
      <p:bldP spid="23" grpId="0" animBg="1"/>
      <p:bldP spid="24" grpId="0" animBg="1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53" y="1562911"/>
            <a:ext cx="2809875" cy="4989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17" y="2917554"/>
            <a:ext cx="3451711" cy="381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225" y="97807"/>
            <a:ext cx="4077488" cy="54927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CARA: 1.UNGKAP</a:t>
            </a:r>
            <a:endParaRPr lang="id-ID" sz="2800" b="1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966478" y="104383"/>
            <a:ext cx="15824" cy="476189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93" y="972457"/>
            <a:ext cx="6903702" cy="4934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406" y="4292389"/>
            <a:ext cx="1359363" cy="1539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43" y="4471231"/>
            <a:ext cx="1990347" cy="1636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65" y="5096828"/>
            <a:ext cx="1243098" cy="11849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2726" y="4613816"/>
            <a:ext cx="3928503" cy="172502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349457" y="-116597"/>
            <a:ext cx="5366157" cy="6982353"/>
            <a:chOff x="691505" y="4517667"/>
            <a:chExt cx="5883783" cy="61649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699"/>
            <a:stretch/>
          </p:blipFill>
          <p:spPr>
            <a:xfrm>
              <a:off x="1055233" y="4554681"/>
              <a:ext cx="5520055" cy="612108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3" t="28214" r="42668" b="23995"/>
            <a:stretch/>
          </p:blipFill>
          <p:spPr>
            <a:xfrm>
              <a:off x="691505" y="4517667"/>
              <a:ext cx="957943" cy="616494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155153" y="1499583"/>
            <a:ext cx="298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rebuchet MS" panose="020B0603020202020204" pitchFamily="34" charset="0"/>
              </a:rPr>
              <a:t>UNGKAPKAN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0879" y="2030187"/>
            <a:ext cx="295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SELURUH HARTA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7160" y="2430856"/>
            <a:ext cx="4594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rebuchet MS" panose="020B0603020202020204" pitchFamily="34" charset="0"/>
              </a:rPr>
              <a:t>YANG</a:t>
            </a:r>
          </a:p>
          <a:p>
            <a:pPr algn="r"/>
            <a:r>
              <a:rPr lang="en-US" sz="2800" b="1" dirty="0">
                <a:latin typeface="Trebuchet MS" panose="020B0603020202020204" pitchFamily="34" charset="0"/>
              </a:rPr>
              <a:t>BELUM DILAPORKAN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29943" y="3315183"/>
            <a:ext cx="364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PADA SPT TAHUNAN </a:t>
            </a:r>
            <a:r>
              <a:rPr lang="en-US" sz="2400" dirty="0" err="1">
                <a:latin typeface="Trebuchet MS" panose="020B0603020202020204" pitchFamily="34" charset="0"/>
              </a:rPr>
              <a:t>PPh</a:t>
            </a:r>
            <a:endParaRPr lang="en-US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11">
        <p:fade/>
      </p:transition>
    </mc:Choice>
    <mc:Fallback xmlns="">
      <p:transition spd="med" advTm="51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5909</TotalTime>
  <Words>975</Words>
  <Application>Microsoft Office PowerPoint</Application>
  <PresentationFormat>On-screen Show (4:3)</PresentationFormat>
  <Paragraphs>253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Times New Roman</vt:lpstr>
      <vt:lpstr>Trebuchet MS</vt:lpstr>
      <vt:lpstr>Verdana</vt:lpstr>
      <vt:lpstr>Wingdings</vt:lpstr>
      <vt:lpstr>1_Office Theme</vt:lpstr>
      <vt:lpstr>PowerPoint Presentation</vt:lpstr>
      <vt:lpstr>PowerPoint Presentation</vt:lpstr>
      <vt:lpstr>PowerPoint Presentation</vt:lpstr>
      <vt:lpstr>“</vt:lpstr>
      <vt:lpstr>PowerPoint Presentation</vt:lpstr>
      <vt:lpstr>PowerPoint Presentation</vt:lpstr>
      <vt:lpstr>PowerPoint Presentation</vt:lpstr>
      <vt:lpstr>PowerPoint Presentation</vt:lpstr>
      <vt:lpstr>CARA: 1.UNGKAP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pengampunan</dc:title>
  <dc:creator>Davian</dc:creator>
  <cp:lastModifiedBy>SDM</cp:lastModifiedBy>
  <cp:revision>268</cp:revision>
  <dcterms:created xsi:type="dcterms:W3CDTF">2016-06-26T16:22:13Z</dcterms:created>
  <dcterms:modified xsi:type="dcterms:W3CDTF">2016-08-26T06:14:38Z</dcterms:modified>
</cp:coreProperties>
</file>